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429" r:id="rId2"/>
    <p:sldId id="256" r:id="rId3"/>
    <p:sldId id="434" r:id="rId4"/>
    <p:sldId id="564" r:id="rId5"/>
    <p:sldId id="584" r:id="rId6"/>
    <p:sldId id="585" r:id="rId7"/>
    <p:sldId id="586" r:id="rId8"/>
    <p:sldId id="587" r:id="rId9"/>
    <p:sldId id="588" r:id="rId10"/>
    <p:sldId id="589" r:id="rId11"/>
    <p:sldId id="590" r:id="rId12"/>
    <p:sldId id="591" r:id="rId13"/>
    <p:sldId id="592" r:id="rId14"/>
    <p:sldId id="593" r:id="rId15"/>
    <p:sldId id="594" r:id="rId16"/>
    <p:sldId id="595" r:id="rId17"/>
    <p:sldId id="596" r:id="rId18"/>
    <p:sldId id="597" r:id="rId19"/>
    <p:sldId id="598" r:id="rId20"/>
    <p:sldId id="599" r:id="rId21"/>
    <p:sldId id="600" r:id="rId22"/>
    <p:sldId id="601" r:id="rId23"/>
    <p:sldId id="602" r:id="rId24"/>
    <p:sldId id="603" r:id="rId25"/>
    <p:sldId id="604" r:id="rId26"/>
    <p:sldId id="605" r:id="rId27"/>
    <p:sldId id="529" r:id="rId28"/>
    <p:sldId id="530" r:id="rId29"/>
    <p:sldId id="565" r:id="rId30"/>
    <p:sldId id="566" r:id="rId31"/>
    <p:sldId id="567" r:id="rId32"/>
    <p:sldId id="568" r:id="rId33"/>
    <p:sldId id="569" r:id="rId34"/>
    <p:sldId id="570" r:id="rId35"/>
    <p:sldId id="571" r:id="rId36"/>
    <p:sldId id="572" r:id="rId37"/>
    <p:sldId id="573" r:id="rId38"/>
    <p:sldId id="574" r:id="rId39"/>
    <p:sldId id="575" r:id="rId40"/>
    <p:sldId id="576" r:id="rId41"/>
    <p:sldId id="577" r:id="rId42"/>
    <p:sldId id="578" r:id="rId43"/>
    <p:sldId id="579" r:id="rId44"/>
    <p:sldId id="580" r:id="rId45"/>
    <p:sldId id="581" r:id="rId46"/>
    <p:sldId id="582" r:id="rId47"/>
    <p:sldId id="583" r:id="rId48"/>
    <p:sldId id="606" r:id="rId49"/>
    <p:sldId id="619" r:id="rId50"/>
    <p:sldId id="620" r:id="rId51"/>
    <p:sldId id="621" r:id="rId52"/>
    <p:sldId id="622" r:id="rId53"/>
    <p:sldId id="623" r:id="rId54"/>
    <p:sldId id="607" r:id="rId55"/>
    <p:sldId id="608" r:id="rId56"/>
    <p:sldId id="609" r:id="rId57"/>
    <p:sldId id="610" r:id="rId58"/>
    <p:sldId id="611" r:id="rId59"/>
    <p:sldId id="612" r:id="rId60"/>
    <p:sldId id="613" r:id="rId61"/>
    <p:sldId id="614" r:id="rId62"/>
    <p:sldId id="615" r:id="rId63"/>
    <p:sldId id="616" r:id="rId64"/>
    <p:sldId id="617" r:id="rId65"/>
    <p:sldId id="618" r:id="rId66"/>
    <p:sldId id="624" r:id="rId67"/>
    <p:sldId id="632" r:id="rId68"/>
    <p:sldId id="633" r:id="rId69"/>
    <p:sldId id="634" r:id="rId70"/>
    <p:sldId id="625" r:id="rId71"/>
    <p:sldId id="626" r:id="rId72"/>
    <p:sldId id="627" r:id="rId73"/>
    <p:sldId id="628" r:id="rId74"/>
    <p:sldId id="629" r:id="rId75"/>
    <p:sldId id="630" r:id="rId76"/>
    <p:sldId id="631" r:id="rId77"/>
    <p:sldId id="635" r:id="rId78"/>
    <p:sldId id="645" r:id="rId79"/>
    <p:sldId id="646" r:id="rId80"/>
    <p:sldId id="647" r:id="rId81"/>
    <p:sldId id="648" r:id="rId82"/>
    <p:sldId id="649" r:id="rId83"/>
    <p:sldId id="650" r:id="rId84"/>
    <p:sldId id="636" r:id="rId85"/>
    <p:sldId id="637" r:id="rId86"/>
    <p:sldId id="638" r:id="rId87"/>
    <p:sldId id="639" r:id="rId88"/>
    <p:sldId id="640" r:id="rId89"/>
    <p:sldId id="641" r:id="rId90"/>
    <p:sldId id="642" r:id="rId91"/>
    <p:sldId id="643" r:id="rId92"/>
    <p:sldId id="644" r:id="rId93"/>
    <p:sldId id="651" r:id="rId94"/>
    <p:sldId id="667" r:id="rId95"/>
    <p:sldId id="668" r:id="rId96"/>
    <p:sldId id="669" r:id="rId97"/>
    <p:sldId id="670" r:id="rId98"/>
    <p:sldId id="671" r:id="rId99"/>
    <p:sldId id="672" r:id="rId100"/>
    <p:sldId id="673" r:id="rId101"/>
    <p:sldId id="674" r:id="rId102"/>
    <p:sldId id="652" r:id="rId103"/>
    <p:sldId id="653" r:id="rId104"/>
    <p:sldId id="654" r:id="rId105"/>
    <p:sldId id="655" r:id="rId106"/>
    <p:sldId id="656" r:id="rId107"/>
    <p:sldId id="657" r:id="rId108"/>
    <p:sldId id="658" r:id="rId109"/>
    <p:sldId id="659" r:id="rId110"/>
    <p:sldId id="660" r:id="rId111"/>
    <p:sldId id="661" r:id="rId112"/>
    <p:sldId id="662" r:id="rId113"/>
    <p:sldId id="663" r:id="rId114"/>
    <p:sldId id="664" r:id="rId115"/>
    <p:sldId id="665" r:id="rId116"/>
    <p:sldId id="666" r:id="rId117"/>
    <p:sldId id="433" r:id="rId118"/>
    <p:sldId id="675" r:id="rId1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69" d="100"/>
          <a:sy n="69" d="100"/>
        </p:scale>
        <p:origin x="696" y="54"/>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atin typeface="Calibri" panose="020F0502020204030204"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4" name="TextBox 3">
            <a:extLst>
              <a:ext uri="{FF2B5EF4-FFF2-40B4-BE49-F238E27FC236}">
                <a16:creationId xmlns:a16="http://schemas.microsoft.com/office/drawing/2014/main" id="{9E3E9755-6FCF-469D-886D-3798E721D698}"/>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3200400"/>
            <a:ext cx="10972800" cy="2925764"/>
          </a:xfrm>
          <a:prstGeom prst="rect">
            <a:avLst/>
          </a:prstGeom>
        </p:spPr>
        <p:txBody>
          <a:bodyPr/>
          <a:lstStyle>
            <a:lvl1pPr>
              <a:buNone/>
              <a:defRPr sz="2400" baseline="0">
                <a:latin typeface="Arial" pitchFamily="34" charset="0"/>
              </a:defRPr>
            </a:lvl1pPr>
            <a:lvl2pPr marL="742950" indent="-285750" algn="r">
              <a:buNone/>
              <a:tabLst/>
              <a:defRPr sz="1600">
                <a:latin typeface="Arial" pitchFamily="34" charset="0"/>
                <a:cs typeface="Arial" pitchFamily="34" charset="0"/>
              </a:defRPr>
            </a:lvl2pPr>
          </a:lstStyle>
          <a:p>
            <a:pPr lvl="0"/>
            <a:r>
              <a:rPr lang="en-US"/>
              <a:t>Click to edit Master text styles</a:t>
            </a:r>
          </a:p>
          <a:p>
            <a:pPr lvl="1"/>
            <a:r>
              <a:rPr lang="en-US"/>
              <a:t>Second level</a:t>
            </a:r>
          </a:p>
        </p:txBody>
      </p:sp>
      <p:sp>
        <p:nvSpPr>
          <p:cNvPr id="7" name="Title 6"/>
          <p:cNvSpPr>
            <a:spLocks noGrp="1"/>
          </p:cNvSpPr>
          <p:nvPr>
            <p:ph type="title"/>
          </p:nvPr>
        </p:nvSpPr>
        <p:spPr>
          <a:xfrm>
            <a:off x="609600" y="1523999"/>
            <a:ext cx="10972800" cy="836613"/>
          </a:xfrm>
          <a:prstGeom prst="rect">
            <a:avLst/>
          </a:prstGeom>
        </p:spPr>
        <p:txBody>
          <a:bodyPr/>
          <a:lstStyle>
            <a:lvl1pPr>
              <a:defRPr sz="3200" baseline="0">
                <a:latin typeface="Arial" pitchFamily="34" charset="0"/>
              </a:defRPr>
            </a:lvl1pPr>
          </a:lstStyle>
          <a:p>
            <a:r>
              <a:rPr lang="en-US"/>
              <a:t>Click to edit Master title style</a:t>
            </a:r>
            <a:endParaRPr lang="en-US" dirty="0"/>
          </a:p>
        </p:txBody>
      </p:sp>
      <p:sp>
        <p:nvSpPr>
          <p:cNvPr id="4" name="Footer Placeholder 3"/>
          <p:cNvSpPr>
            <a:spLocks noGrp="1"/>
          </p:cNvSpPr>
          <p:nvPr>
            <p:ph type="ftr" sz="quarter" idx="10"/>
          </p:nvPr>
        </p:nvSpPr>
        <p:spPr/>
        <p:txBody>
          <a:bodyPr/>
          <a:lstStyle>
            <a:lvl1pPr>
              <a:defRPr sz="1050">
                <a:latin typeface="Arial" pitchFamily="34" charset="0"/>
                <a:cs typeface="Arial" pitchFamily="34" charset="0"/>
              </a:defRPr>
            </a:lvl1pPr>
          </a:lstStyle>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854" y="1295399"/>
            <a:ext cx="10972800" cy="874595"/>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609600" y="2362200"/>
            <a:ext cx="10972800" cy="4188022"/>
          </a:xfrm>
          <a:prstGeom prst="rect">
            <a:avLst/>
          </a:prstGeo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Box 4">
            <a:extLst>
              <a:ext uri="{FF2B5EF4-FFF2-40B4-BE49-F238E27FC236}">
                <a16:creationId xmlns:a16="http://schemas.microsoft.com/office/drawing/2014/main" id="{2B1B8B22-CEBD-4765-AC44-C4A4DAF84547}"/>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atin typeface="Calibri" panose="020F050202020403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TextBox 3">
            <a:extLst>
              <a:ext uri="{FF2B5EF4-FFF2-40B4-BE49-F238E27FC236}">
                <a16:creationId xmlns:a16="http://schemas.microsoft.com/office/drawing/2014/main" id="{8EF4712E-868C-4F2D-99EC-358A54B64A36}"/>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95401"/>
            <a:ext cx="10972800" cy="1066800"/>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609600" y="2514600"/>
            <a:ext cx="5384800" cy="3962400"/>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2514600"/>
            <a:ext cx="5384800" cy="3962400"/>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Box 4">
            <a:extLst>
              <a:ext uri="{FF2B5EF4-FFF2-40B4-BE49-F238E27FC236}">
                <a16:creationId xmlns:a16="http://schemas.microsoft.com/office/drawing/2014/main" id="{4514DA09-5B01-4330-A393-94346814DD60}"/>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8DEAC6DD-67C5-4AEB-9F5E-A21549896670}"/>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371600"/>
            <a:ext cx="10972800" cy="1143000"/>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TextBox 2">
            <a:extLst>
              <a:ext uri="{FF2B5EF4-FFF2-40B4-BE49-F238E27FC236}">
                <a16:creationId xmlns:a16="http://schemas.microsoft.com/office/drawing/2014/main" id="{53BAEE68-68ED-4DA9-BF91-F4026503D855}"/>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3B697F-F5E7-4479-AEAC-D402CF865E6C}"/>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pic>
        <p:nvPicPr>
          <p:cNvPr id="1026" name="Picture 2" descr="HORIZ NO SCREENED DIAMOND copy"/>
          <p:cNvPicPr>
            <a:picLocks noChangeAspect="1" noChangeArrowheads="1"/>
          </p:cNvPicPr>
          <p:nvPr/>
        </p:nvPicPr>
        <p:blipFill>
          <a:blip r:embed="rId15" cstate="print"/>
          <a:srcRect/>
          <a:stretch>
            <a:fillRect/>
          </a:stretch>
        </p:blipFill>
        <p:spPr bwMode="auto">
          <a:xfrm>
            <a:off x="0" y="0"/>
            <a:ext cx="12192000" cy="6858000"/>
          </a:xfrm>
          <a:prstGeom prst="rect">
            <a:avLst/>
          </a:prstGeom>
          <a:noFill/>
          <a:ln w="9525">
            <a:noFill/>
            <a:miter lim="800000"/>
            <a:headEnd/>
            <a:tailEnd/>
          </a:ln>
        </p:spPr>
      </p:pic>
      <p:sp>
        <p:nvSpPr>
          <p:cNvPr id="3" name="Footer Placeholder 2"/>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alibri" panose="020F0502020204030204" pitchFamily="34" charset="0"/>
              </a:defRPr>
            </a:lvl1pPr>
          </a:lstStyle>
          <a:p>
            <a:endParaRPr lang="en-US" dirty="0"/>
          </a:p>
        </p:txBody>
      </p:sp>
      <p:sp>
        <p:nvSpPr>
          <p:cNvPr id="2" name="TextBox 1">
            <a:extLst>
              <a:ext uri="{FF2B5EF4-FFF2-40B4-BE49-F238E27FC236}">
                <a16:creationId xmlns:a16="http://schemas.microsoft.com/office/drawing/2014/main" id="{4C53CEEA-FC7C-4961-9CE5-C31FD3E3EF1E}"/>
              </a:ext>
            </a:extLst>
          </p:cNvPr>
          <p:cNvSpPr txBox="1"/>
          <p:nvPr userDrawn="1"/>
        </p:nvSpPr>
        <p:spPr>
          <a:xfrm>
            <a:off x="11506200" y="6356351"/>
            <a:ext cx="685800" cy="307777"/>
          </a:xfrm>
          <a:prstGeom prst="rect">
            <a:avLst/>
          </a:prstGeom>
          <a:noFill/>
        </p:spPr>
        <p:txBody>
          <a:bodyPr wrap="square" rtlCol="0">
            <a:spAutoFit/>
          </a:bodyPr>
          <a:lstStyle/>
          <a:p>
            <a:fld id="{C3496D66-B74A-436E-94A0-25FB1F709176}" type="slidenum">
              <a:rPr lang="en-US" sz="1400" smtClean="0"/>
              <a:t>‹#›</a:t>
            </a:fld>
            <a:endParaRPr lang="en-US" sz="1400"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charset="0"/>
        </a:defRPr>
      </a:lvl2pPr>
      <a:lvl3pPr algn="ctr" rtl="0" eaLnBrk="1" fontAlgn="base" hangingPunct="1">
        <a:spcBef>
          <a:spcPct val="0"/>
        </a:spcBef>
        <a:spcAft>
          <a:spcPct val="0"/>
        </a:spcAft>
        <a:defRPr sz="4400">
          <a:solidFill>
            <a:schemeClr val="tx2"/>
          </a:solidFill>
          <a:latin typeface="Times New Roman" charset="0"/>
        </a:defRPr>
      </a:lvl3pPr>
      <a:lvl4pPr algn="ctr" rtl="0" eaLnBrk="1" fontAlgn="base" hangingPunct="1">
        <a:spcBef>
          <a:spcPct val="0"/>
        </a:spcBef>
        <a:spcAft>
          <a:spcPct val="0"/>
        </a:spcAft>
        <a:defRPr sz="4400">
          <a:solidFill>
            <a:schemeClr val="tx2"/>
          </a:solidFill>
          <a:latin typeface="Times New Roman" charset="0"/>
        </a:defRPr>
      </a:lvl4pPr>
      <a:lvl5pPr algn="ctr" rtl="0" eaLnBrk="1" fontAlgn="base" hangingPunct="1">
        <a:spcBef>
          <a:spcPct val="0"/>
        </a:spcBef>
        <a:spcAft>
          <a:spcPct val="0"/>
        </a:spcAft>
        <a:defRPr sz="4400">
          <a:solidFill>
            <a:schemeClr val="tx2"/>
          </a:solidFill>
          <a:latin typeface="Times New Roman" charset="0"/>
        </a:defRPr>
      </a:lvl5pPr>
      <a:lvl6pPr marL="457200" algn="ctr" rtl="0" eaLnBrk="1" fontAlgn="base" hangingPunct="1">
        <a:spcBef>
          <a:spcPct val="0"/>
        </a:spcBef>
        <a:spcAft>
          <a:spcPct val="0"/>
        </a:spcAft>
        <a:defRPr sz="4400">
          <a:solidFill>
            <a:schemeClr val="tx2"/>
          </a:solidFill>
          <a:latin typeface="Times New Roman" charset="0"/>
        </a:defRPr>
      </a:lvl6pPr>
      <a:lvl7pPr marL="914400" algn="ctr" rtl="0" eaLnBrk="1" fontAlgn="base" hangingPunct="1">
        <a:spcBef>
          <a:spcPct val="0"/>
        </a:spcBef>
        <a:spcAft>
          <a:spcPct val="0"/>
        </a:spcAft>
        <a:defRPr sz="4400">
          <a:solidFill>
            <a:schemeClr val="tx2"/>
          </a:solidFill>
          <a:latin typeface="Times New Roman" charset="0"/>
        </a:defRPr>
      </a:lvl7pPr>
      <a:lvl8pPr marL="1371600" algn="ctr" rtl="0" eaLnBrk="1" fontAlgn="base" hangingPunct="1">
        <a:spcBef>
          <a:spcPct val="0"/>
        </a:spcBef>
        <a:spcAft>
          <a:spcPct val="0"/>
        </a:spcAft>
        <a:defRPr sz="4400">
          <a:solidFill>
            <a:schemeClr val="tx2"/>
          </a:solidFill>
          <a:latin typeface="Times New Roman" charset="0"/>
        </a:defRPr>
      </a:lvl8pPr>
      <a:lvl9pPr marL="1828800" algn="ctr" rtl="0" eaLnBrk="1" fontAlgn="base" hangingPunct="1">
        <a:spcBef>
          <a:spcPct val="0"/>
        </a:spcBef>
        <a:spcAft>
          <a:spcPct val="0"/>
        </a:spcAft>
        <a:defRPr sz="4400">
          <a:solidFill>
            <a:schemeClr val="tx2"/>
          </a:solidFill>
          <a:latin typeface="Times New Roman"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8.xml.rels><?xml version="1.0" encoding="UTF-8" standalone="yes"?>
<Relationships xmlns="http://schemas.openxmlformats.org/package/2006/relationships"><Relationship Id="rId2" Type="http://schemas.openxmlformats.org/officeDocument/2006/relationships/hyperlink" Target="mailto:K0ILP.NC@gmail.com"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arrl.org/shop/Licensing-Education-and-Training/"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A98298-C3BA-4023-B3C5-1A95D539E2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6927"/>
            <a:ext cx="12192000" cy="685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10A14-7C79-4705-9F01-57CD3D2E569C}"/>
              </a:ext>
            </a:extLst>
          </p:cNvPr>
          <p:cNvSpPr>
            <a:spLocks noGrp="1"/>
          </p:cNvSpPr>
          <p:nvPr>
            <p:ph type="title"/>
          </p:nvPr>
        </p:nvSpPr>
        <p:spPr>
          <a:xfrm>
            <a:off x="381000" y="1524000"/>
            <a:ext cx="10972800" cy="1066800"/>
          </a:xfrm>
        </p:spPr>
        <p:txBody>
          <a:bodyPr/>
          <a:lstStyle/>
          <a:p>
            <a:pPr algn="l"/>
            <a:r>
              <a:rPr lang="en-US" sz="3200" dirty="0"/>
              <a:t>Example: What is the approximate length in feet of a 1⁄2-wave dipole for 14.250 MHz?</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2B005D4F-BF95-4C64-AFAA-FB2B716CC39D}"/>
                  </a:ext>
                </a:extLst>
              </p:cNvPr>
              <p:cNvSpPr txBox="1"/>
              <p:nvPr/>
            </p:nvSpPr>
            <p:spPr>
              <a:xfrm>
                <a:off x="990600" y="3429000"/>
                <a:ext cx="8839200" cy="667170"/>
              </a:xfrm>
              <a:prstGeom prst="rect">
                <a:avLst/>
              </a:prstGeom>
              <a:noFill/>
            </p:spPr>
            <p:txBody>
              <a:bodyPr wrap="square" lIns="0" tIns="0" rIns="0" bIns="0" rtlCol="0">
                <a:spAutoFit/>
              </a:bodyPr>
              <a:lstStyle/>
              <a:p>
                <a14:m>
                  <m:oMath xmlns:m="http://schemas.openxmlformats.org/officeDocument/2006/math">
                    <m:r>
                      <a:rPr lang="en-US" sz="2800" b="0" i="1" smtClean="0">
                        <a:solidFill>
                          <a:srgbClr val="C00000"/>
                        </a:solidFill>
                        <a:latin typeface="Cambria Math" panose="02040503050406030204" pitchFamily="18" charset="0"/>
                        <a:ea typeface="Cambria Math" panose="02040503050406030204" pitchFamily="18" charset="0"/>
                      </a:rPr>
                      <m:t>𝐹𝑟𝑒𝑒</m:t>
                    </m:r>
                    <m:r>
                      <a:rPr lang="en-US" sz="2800" b="0" i="1" smtClean="0">
                        <a:solidFill>
                          <a:srgbClr val="C00000"/>
                        </a:solidFill>
                        <a:latin typeface="Cambria Math" panose="02040503050406030204" pitchFamily="18" charset="0"/>
                        <a:ea typeface="Cambria Math" panose="02040503050406030204" pitchFamily="18" charset="0"/>
                      </a:rPr>
                      <m:t> </m:t>
                    </m:r>
                    <m:r>
                      <a:rPr lang="en-US" sz="2800" b="0" i="1" smtClean="0">
                        <a:solidFill>
                          <a:srgbClr val="C00000"/>
                        </a:solidFill>
                        <a:latin typeface="Cambria Math" panose="02040503050406030204" pitchFamily="18" charset="0"/>
                        <a:ea typeface="Cambria Math" panose="02040503050406030204" pitchFamily="18" charset="0"/>
                      </a:rPr>
                      <m:t>𝑆𝑝𝑎𝑐𝑒</m:t>
                    </m:r>
                    <m:r>
                      <a:rPr lang="en-US" sz="2800" b="0" i="1" smtClean="0">
                        <a:solidFill>
                          <a:srgbClr val="C00000"/>
                        </a:solidFill>
                        <a:latin typeface="Cambria Math" panose="02040503050406030204" pitchFamily="18" charset="0"/>
                        <a:ea typeface="Cambria Math" panose="02040503050406030204" pitchFamily="18" charset="0"/>
                      </a:rPr>
                      <m:t> </m:t>
                    </m:r>
                    <m:r>
                      <a:rPr lang="en-US" sz="2800" b="0" i="1" smtClean="0">
                        <a:solidFill>
                          <a:srgbClr val="C00000"/>
                        </a:solidFill>
                        <a:latin typeface="Cambria Math" panose="02040503050406030204" pitchFamily="18" charset="0"/>
                        <a:ea typeface="Cambria Math" panose="02040503050406030204" pitchFamily="18" charset="0"/>
                      </a:rPr>
                      <m:t>𝐿𝑒𝑛𝑔𝑡h</m:t>
                    </m:r>
                    <m:r>
                      <a:rPr lang="en-US" sz="2800" b="0" i="1" smtClean="0">
                        <a:solidFill>
                          <a:srgbClr val="C00000"/>
                        </a:solidFill>
                        <a:latin typeface="Cambria Math" panose="02040503050406030204" pitchFamily="18" charset="0"/>
                        <a:ea typeface="Cambria Math" panose="02040503050406030204" pitchFamily="18" charset="0"/>
                      </a:rPr>
                      <m:t>= </m:t>
                    </m:r>
                    <m:f>
                      <m:fPr>
                        <m:ctrlPr>
                          <a:rPr lang="en-US" sz="2800" b="0" i="1" smtClean="0">
                            <a:solidFill>
                              <a:srgbClr val="C00000"/>
                            </a:solidFill>
                            <a:latin typeface="Cambria Math" panose="02040503050406030204" pitchFamily="18" charset="0"/>
                            <a:ea typeface="Cambria Math" panose="02040503050406030204" pitchFamily="18" charset="0"/>
                          </a:rPr>
                        </m:ctrlPr>
                      </m:fPr>
                      <m:num>
                        <m:r>
                          <a:rPr lang="en-US" sz="2800" b="0" i="1" smtClean="0">
                            <a:solidFill>
                              <a:srgbClr val="C00000"/>
                            </a:solidFill>
                            <a:latin typeface="Cambria Math" panose="02040503050406030204" pitchFamily="18" charset="0"/>
                            <a:ea typeface="Cambria Math" panose="02040503050406030204" pitchFamily="18" charset="0"/>
                          </a:rPr>
                          <m:t>492</m:t>
                        </m:r>
                      </m:num>
                      <m:den>
                        <m:r>
                          <a:rPr lang="en-US" sz="2800" b="0" i="1" smtClean="0">
                            <a:solidFill>
                              <a:srgbClr val="C00000"/>
                            </a:solidFill>
                            <a:latin typeface="Cambria Math" panose="02040503050406030204" pitchFamily="18" charset="0"/>
                            <a:ea typeface="Cambria Math" panose="02040503050406030204" pitchFamily="18" charset="0"/>
                          </a:rPr>
                          <m:t>𝑓𝑟𝑒𝑞𝑢𝑒𝑛𝑐𝑦</m:t>
                        </m:r>
                        <m:r>
                          <a:rPr lang="en-US" sz="2800" b="0" i="1" smtClean="0">
                            <a:solidFill>
                              <a:srgbClr val="C00000"/>
                            </a:solidFill>
                            <a:latin typeface="Cambria Math" panose="02040503050406030204" pitchFamily="18" charset="0"/>
                            <a:ea typeface="Cambria Math" panose="02040503050406030204" pitchFamily="18" charset="0"/>
                          </a:rPr>
                          <m:t> (</m:t>
                        </m:r>
                        <m:r>
                          <a:rPr lang="en-US" sz="2800" b="0" i="1" smtClean="0">
                            <a:solidFill>
                              <a:srgbClr val="C00000"/>
                            </a:solidFill>
                            <a:latin typeface="Cambria Math" panose="02040503050406030204" pitchFamily="18" charset="0"/>
                            <a:ea typeface="Cambria Math" panose="02040503050406030204" pitchFamily="18" charset="0"/>
                          </a:rPr>
                          <m:t>𝑀𝐻𝑧</m:t>
                        </m:r>
                        <m:r>
                          <a:rPr lang="en-US" sz="2800" b="0" i="1" smtClean="0">
                            <a:solidFill>
                              <a:srgbClr val="C00000"/>
                            </a:solidFill>
                            <a:latin typeface="Cambria Math" panose="02040503050406030204" pitchFamily="18" charset="0"/>
                            <a:ea typeface="Cambria Math" panose="02040503050406030204" pitchFamily="18" charset="0"/>
                          </a:rPr>
                          <m:t>)</m:t>
                        </m:r>
                      </m:den>
                    </m:f>
                  </m:oMath>
                </a14:m>
                <a:r>
                  <a:rPr lang="en-US" sz="2800" dirty="0">
                    <a:solidFill>
                      <a:srgbClr val="C00000"/>
                    </a:solidFill>
                    <a:latin typeface="Cambria Math" panose="02040503050406030204" pitchFamily="18" charset="0"/>
                    <a:ea typeface="Cambria Math" panose="02040503050406030204" pitchFamily="18" charset="0"/>
                    <a:cs typeface="Calibri" panose="020F0502020204030204" pitchFamily="34" charset="0"/>
                  </a:rPr>
                  <a:t>  =  </a:t>
                </a:r>
                <a14:m>
                  <m:oMath xmlns:m="http://schemas.openxmlformats.org/officeDocument/2006/math">
                    <m:f>
                      <m:fPr>
                        <m:ctrlPr>
                          <a:rPr lang="en-US" sz="2800" i="1">
                            <a:solidFill>
                              <a:srgbClr val="C00000"/>
                            </a:solidFill>
                            <a:latin typeface="Cambria Math" panose="02040503050406030204" pitchFamily="18" charset="0"/>
                            <a:ea typeface="Cambria Math" panose="02040503050406030204" pitchFamily="18" charset="0"/>
                          </a:rPr>
                        </m:ctrlPr>
                      </m:fPr>
                      <m:num>
                        <m:r>
                          <a:rPr lang="en-US" sz="2800" b="0" i="1" smtClean="0">
                            <a:solidFill>
                              <a:srgbClr val="C00000"/>
                            </a:solidFill>
                            <a:latin typeface="Cambria Math" panose="02040503050406030204" pitchFamily="18" charset="0"/>
                            <a:ea typeface="Cambria Math" panose="02040503050406030204" pitchFamily="18" charset="0"/>
                          </a:rPr>
                          <m:t>492</m:t>
                        </m:r>
                      </m:num>
                      <m:den>
                        <m:r>
                          <a:rPr lang="en-US" sz="2800" b="0" i="1" smtClean="0">
                            <a:solidFill>
                              <a:srgbClr val="C00000"/>
                            </a:solidFill>
                            <a:latin typeface="Cambria Math" panose="02040503050406030204" pitchFamily="18" charset="0"/>
                            <a:ea typeface="Cambria Math" panose="02040503050406030204" pitchFamily="18" charset="0"/>
                          </a:rPr>
                          <m:t>14.25</m:t>
                        </m:r>
                      </m:den>
                    </m:f>
                  </m:oMath>
                </a14:m>
                <a:r>
                  <a:rPr lang="en-US" sz="2800" dirty="0">
                    <a:solidFill>
                      <a:srgbClr val="C00000"/>
                    </a:solidFill>
                    <a:latin typeface="Cambria Math" panose="02040503050406030204" pitchFamily="18" charset="0"/>
                    <a:ea typeface="Cambria Math" panose="02040503050406030204" pitchFamily="18" charset="0"/>
                    <a:cs typeface="Calibri" panose="020F0502020204030204" pitchFamily="34" charset="0"/>
                  </a:rPr>
                  <a:t>  =  34.5 ft</a:t>
                </a:r>
              </a:p>
            </p:txBody>
          </p:sp>
        </mc:Choice>
        <mc:Fallback xmlns="">
          <p:sp>
            <p:nvSpPr>
              <p:cNvPr id="4" name="TextBox 3">
                <a:extLst>
                  <a:ext uri="{FF2B5EF4-FFF2-40B4-BE49-F238E27FC236}">
                    <a16:creationId xmlns:a16="http://schemas.microsoft.com/office/drawing/2014/main" id="{2B005D4F-BF95-4C64-AFAA-FB2B716CC39D}"/>
                  </a:ext>
                </a:extLst>
              </p:cNvPr>
              <p:cNvSpPr txBox="1">
                <a:spLocks noRot="1" noChangeAspect="1" noMove="1" noResize="1" noEditPoints="1" noAdjustHandles="1" noChangeArrowheads="1" noChangeShapeType="1" noTextEdit="1"/>
              </p:cNvSpPr>
              <p:nvPr/>
            </p:nvSpPr>
            <p:spPr>
              <a:xfrm>
                <a:off x="990600" y="3429000"/>
                <a:ext cx="8839200" cy="667170"/>
              </a:xfrm>
              <a:prstGeom prst="rect">
                <a:avLst/>
              </a:prstGeom>
              <a:blipFill>
                <a:blip r:embed="rId2"/>
                <a:stretch>
                  <a:fillRect t="-4587" b="-8257"/>
                </a:stretch>
              </a:blipFill>
            </p:spPr>
            <p:txBody>
              <a:bodyPr/>
              <a:lstStyle/>
              <a:p>
                <a:r>
                  <a:rPr lang="en-US">
                    <a:noFill/>
                  </a:rPr>
                  <a:t> </a:t>
                </a:r>
              </a:p>
            </p:txBody>
          </p:sp>
        </mc:Fallback>
      </mc:AlternateContent>
    </p:spTree>
    <p:extLst>
      <p:ext uri="{BB962C8B-B14F-4D97-AF65-F5344CB8AC3E}">
        <p14:creationId xmlns:p14="http://schemas.microsoft.com/office/powerpoint/2010/main" val="4114090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C215F-AFCB-4C00-ACF5-A9AD0A059977}"/>
              </a:ext>
            </a:extLst>
          </p:cNvPr>
          <p:cNvSpPr>
            <a:spLocks noGrp="1"/>
          </p:cNvSpPr>
          <p:nvPr>
            <p:ph type="title"/>
          </p:nvPr>
        </p:nvSpPr>
        <p:spPr/>
        <p:txBody>
          <a:bodyPr/>
          <a:lstStyle/>
          <a:p>
            <a:r>
              <a:rPr lang="en-US" dirty="0"/>
              <a:t>Impedance Matching (cont.)</a:t>
            </a:r>
          </a:p>
        </p:txBody>
      </p:sp>
      <p:sp>
        <p:nvSpPr>
          <p:cNvPr id="3" name="Content Placeholder 2">
            <a:extLst>
              <a:ext uri="{FF2B5EF4-FFF2-40B4-BE49-F238E27FC236}">
                <a16:creationId xmlns:a16="http://schemas.microsoft.com/office/drawing/2014/main" id="{E962A019-89A5-4AC9-B9D0-1C51BE76F231}"/>
              </a:ext>
            </a:extLst>
          </p:cNvPr>
          <p:cNvSpPr>
            <a:spLocks noGrp="1"/>
          </p:cNvSpPr>
          <p:nvPr>
            <p:ph idx="1"/>
          </p:nvPr>
        </p:nvSpPr>
        <p:spPr>
          <a:xfrm>
            <a:off x="381000" y="2169994"/>
            <a:ext cx="11506200" cy="4380228"/>
          </a:xfrm>
        </p:spPr>
        <p:txBody>
          <a:bodyPr/>
          <a:lstStyle/>
          <a:p>
            <a:r>
              <a:rPr lang="en-US" dirty="0"/>
              <a:t>Devices constructed from inductors and capacitors that are adjustable by the operator</a:t>
            </a:r>
          </a:p>
          <a:p>
            <a:r>
              <a:rPr lang="en-US" dirty="0"/>
              <a:t>T circuit can match a wide range of impedances at the feed line connection to 50 Ω that matches transmitter output impedance</a:t>
            </a:r>
          </a:p>
          <a:p>
            <a:pPr>
              <a:buClr>
                <a:schemeClr val="tx1"/>
              </a:buClr>
            </a:pPr>
            <a:r>
              <a:rPr lang="en-US" i="1" dirty="0">
                <a:solidFill>
                  <a:srgbClr val="C00000"/>
                </a:solidFill>
              </a:rPr>
              <a:t>It is important to remember that the SWR in the feed line between the impedance matching device and the antenna does not change … the device just changes the load going to the transmitter … SWR in feed line stays the same</a:t>
            </a:r>
          </a:p>
        </p:txBody>
      </p:sp>
    </p:spTree>
    <p:extLst>
      <p:ext uri="{BB962C8B-B14F-4D97-AF65-F5344CB8AC3E}">
        <p14:creationId xmlns:p14="http://schemas.microsoft.com/office/powerpoint/2010/main" val="2464048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97C191-0D35-4778-A5B5-1591E21265C9}"/>
              </a:ext>
            </a:extLst>
          </p:cNvPr>
          <p:cNvSpPr>
            <a:spLocks noGrp="1"/>
          </p:cNvSpPr>
          <p:nvPr>
            <p:ph type="title"/>
          </p:nvPr>
        </p:nvSpPr>
        <p:spPr/>
        <p:txBody>
          <a:bodyPr/>
          <a:lstStyle/>
          <a:p>
            <a:r>
              <a:rPr lang="en-US" dirty="0"/>
              <a:t>Feed Line Loss</a:t>
            </a:r>
          </a:p>
        </p:txBody>
      </p:sp>
      <p:sp>
        <p:nvSpPr>
          <p:cNvPr id="3" name="Content Placeholder 2">
            <a:extLst>
              <a:ext uri="{FF2B5EF4-FFF2-40B4-BE49-F238E27FC236}">
                <a16:creationId xmlns:a16="http://schemas.microsoft.com/office/drawing/2014/main" id="{7574A67B-305F-4925-B140-2A3A653C40ED}"/>
              </a:ext>
            </a:extLst>
          </p:cNvPr>
          <p:cNvSpPr>
            <a:spLocks noGrp="1"/>
          </p:cNvSpPr>
          <p:nvPr>
            <p:ph idx="1"/>
          </p:nvPr>
        </p:nvSpPr>
        <p:spPr>
          <a:xfrm>
            <a:off x="304800" y="2169994"/>
            <a:ext cx="11430000" cy="4380228"/>
          </a:xfrm>
        </p:spPr>
        <p:txBody>
          <a:bodyPr/>
          <a:lstStyle/>
          <a:p>
            <a:r>
              <a:rPr lang="en-US" sz="3100" dirty="0"/>
              <a:t>Feed lines dissipate a little of the energy they carry as heat (called </a:t>
            </a:r>
            <a:r>
              <a:rPr lang="en-US" sz="3100" i="1" dirty="0">
                <a:solidFill>
                  <a:srgbClr val="C00000"/>
                </a:solidFill>
              </a:rPr>
              <a:t>attenuation</a:t>
            </a:r>
            <a:r>
              <a:rPr lang="en-US" sz="3100" dirty="0"/>
              <a:t> or </a:t>
            </a:r>
            <a:r>
              <a:rPr lang="en-US" sz="3100" i="1" dirty="0">
                <a:solidFill>
                  <a:srgbClr val="C00000"/>
                </a:solidFill>
              </a:rPr>
              <a:t>loss</a:t>
            </a:r>
            <a:r>
              <a:rPr lang="en-US" sz="3100" dirty="0"/>
              <a:t>)</a:t>
            </a:r>
          </a:p>
          <a:p>
            <a:r>
              <a:rPr lang="en-US" sz="3100" dirty="0"/>
              <a:t>Loss is measured in dB per unit of length, usually dB/100 feet</a:t>
            </a:r>
          </a:p>
          <a:p>
            <a:r>
              <a:rPr lang="en-US" sz="3100" dirty="0"/>
              <a:t>Loss increases with frequency for all types of feed lines</a:t>
            </a:r>
          </a:p>
          <a:p>
            <a:r>
              <a:rPr lang="en-US" sz="3100" dirty="0"/>
              <a:t>The smaller the cable diameter, the higher the loss</a:t>
            </a:r>
          </a:p>
          <a:p>
            <a:r>
              <a:rPr lang="en-US" sz="3100" dirty="0"/>
              <a:t>Increasing SWR in a feed line also increases the total loss </a:t>
            </a:r>
          </a:p>
          <a:p>
            <a:r>
              <a:rPr lang="en-US" sz="3100" dirty="0"/>
              <a:t>The higher the feed line loss, the lower the measured SWR will be at the input to the line</a:t>
            </a:r>
          </a:p>
          <a:p>
            <a:endParaRPr lang="en-US" sz="3100" dirty="0"/>
          </a:p>
        </p:txBody>
      </p:sp>
    </p:spTree>
    <p:extLst>
      <p:ext uri="{BB962C8B-B14F-4D97-AF65-F5344CB8AC3E}">
        <p14:creationId xmlns:p14="http://schemas.microsoft.com/office/powerpoint/2010/main" val="793981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2849088590"/>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type of device is often used to match transmitter output impedance to an impedance not equal to 50 ohms?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Balanced modulator</a:t>
            </a:r>
          </a:p>
          <a:p>
            <a:pPr marL="457200" indent="-457200">
              <a:buFont typeface="+mj-lt"/>
              <a:buAutoNum type="alphaUcPeriod"/>
            </a:pPr>
            <a:r>
              <a:rPr lang="en-US" b="0" i="0" u="none" strike="noStrike" baseline="0" dirty="0">
                <a:latin typeface="Calibri" panose="020F0502020204030204" pitchFamily="34" charset="0"/>
              </a:rPr>
              <a:t>SWR bridge</a:t>
            </a:r>
          </a:p>
          <a:p>
            <a:pPr marL="457200" indent="-457200">
              <a:buFont typeface="+mj-lt"/>
              <a:buAutoNum type="alphaUcPeriod"/>
            </a:pPr>
            <a:r>
              <a:rPr lang="en-US" b="0" i="0" u="none" strike="noStrike" baseline="0" dirty="0">
                <a:latin typeface="Calibri" panose="020F0502020204030204" pitchFamily="34" charset="0"/>
              </a:rPr>
              <a:t>Antenna coupler or antenna tuner</a:t>
            </a:r>
          </a:p>
          <a:p>
            <a:pPr marL="457200" indent="-457200">
              <a:buFont typeface="+mj-lt"/>
              <a:buAutoNum type="alphaUcPeriod"/>
            </a:pPr>
            <a:r>
              <a:rPr lang="en-US" b="0" i="0" u="none" strike="noStrike" baseline="0" dirty="0">
                <a:latin typeface="Calibri" panose="020F0502020204030204" pitchFamily="34" charset="0"/>
              </a:rPr>
              <a:t>Q multiplier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G4A06 (C) Page 7-22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103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8395317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factors determine the characteristic impedance of a parallel conductor antenna feed line?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distance between the centers of the conductors and the radius of the conductors</a:t>
            </a:r>
          </a:p>
          <a:p>
            <a:pPr marL="457200" indent="-457200">
              <a:buFont typeface="+mj-lt"/>
              <a:buAutoNum type="alphaUcPeriod"/>
            </a:pPr>
            <a:r>
              <a:rPr lang="en-US" b="0" i="0" u="none" strike="noStrike" baseline="0" dirty="0">
                <a:latin typeface="Calibri" panose="020F0502020204030204" pitchFamily="34" charset="0"/>
              </a:rPr>
              <a:t>The distance between the centers of the conductors and the length of the line</a:t>
            </a:r>
          </a:p>
          <a:p>
            <a:pPr marL="457200" indent="-457200">
              <a:buFont typeface="+mj-lt"/>
              <a:buAutoNum type="alphaUcPeriod"/>
            </a:pPr>
            <a:r>
              <a:rPr lang="en-US" b="0" i="0" u="none" strike="noStrike" baseline="0" dirty="0">
                <a:latin typeface="Calibri" panose="020F0502020204030204" pitchFamily="34" charset="0"/>
              </a:rPr>
              <a:t>The radius of the conductors and the frequency of the signal</a:t>
            </a:r>
          </a:p>
          <a:p>
            <a:pPr marL="457200" indent="-457200">
              <a:buFont typeface="+mj-lt"/>
              <a:buAutoNum type="alphaUcPeriod"/>
            </a:pPr>
            <a:r>
              <a:rPr lang="en-US" b="0" i="0" u="none" strike="noStrike" baseline="0" dirty="0">
                <a:latin typeface="Calibri" panose="020F0502020204030204" pitchFamily="34" charset="0"/>
              </a:rPr>
              <a:t>The frequency of the signal and the length of the line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G9A01 (A) Page 7-21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104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688514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are the typical characteristic impedances of coaxial cables used for antenna feed lines at amateur stations?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25 and 30 ohms</a:t>
            </a:r>
          </a:p>
          <a:p>
            <a:pPr marL="457200" indent="-457200">
              <a:buFont typeface="+mj-lt"/>
              <a:buAutoNum type="alphaUcPeriod"/>
            </a:pPr>
            <a:r>
              <a:rPr lang="en-US" b="0" i="0" u="none" strike="noStrike" baseline="0" dirty="0">
                <a:latin typeface="Calibri" panose="020F0502020204030204" pitchFamily="34" charset="0"/>
              </a:rPr>
              <a:t>50 and 75 ohms</a:t>
            </a:r>
          </a:p>
          <a:p>
            <a:pPr marL="457200" indent="-457200">
              <a:buFont typeface="+mj-lt"/>
              <a:buAutoNum type="alphaUcPeriod"/>
            </a:pPr>
            <a:r>
              <a:rPr lang="en-US" b="0" i="0" u="none" strike="noStrike" baseline="0" dirty="0">
                <a:latin typeface="Calibri" panose="020F0502020204030204" pitchFamily="34" charset="0"/>
              </a:rPr>
              <a:t>80 and 100 ohms</a:t>
            </a:r>
          </a:p>
          <a:p>
            <a:pPr marL="457200" indent="-457200">
              <a:buFont typeface="+mj-lt"/>
              <a:buAutoNum type="alphaUcPeriod"/>
            </a:pPr>
            <a:r>
              <a:rPr lang="en-US" b="0" i="0" u="none" strike="noStrike" baseline="0" dirty="0">
                <a:latin typeface="Calibri" panose="020F0502020204030204" pitchFamily="34" charset="0"/>
              </a:rPr>
              <a:t>500 and 750 ohms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G9A02 (B) Page 7-21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105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873664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typical characteristic impedance of “window line” parallel transmission line?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50 ohms</a:t>
            </a:r>
          </a:p>
          <a:p>
            <a:pPr marL="457200" indent="-457200">
              <a:buFont typeface="+mj-lt"/>
              <a:buAutoNum type="alphaUcPeriod"/>
            </a:pPr>
            <a:r>
              <a:rPr lang="en-US" b="0" i="0" u="none" strike="noStrike" baseline="0" dirty="0">
                <a:latin typeface="Calibri" panose="020F0502020204030204" pitchFamily="34" charset="0"/>
              </a:rPr>
              <a:t>75 ohms</a:t>
            </a:r>
          </a:p>
          <a:p>
            <a:pPr marL="457200" indent="-457200">
              <a:buFont typeface="+mj-lt"/>
              <a:buAutoNum type="alphaUcPeriod"/>
            </a:pPr>
            <a:r>
              <a:rPr lang="en-US" b="0" i="0" u="none" strike="noStrike" baseline="0" dirty="0">
                <a:latin typeface="Calibri" panose="020F0502020204030204" pitchFamily="34" charset="0"/>
              </a:rPr>
              <a:t>100 ohms</a:t>
            </a:r>
          </a:p>
          <a:p>
            <a:pPr marL="457200" indent="-457200">
              <a:buFont typeface="+mj-lt"/>
              <a:buAutoNum type="alphaUcPeriod"/>
            </a:pPr>
            <a:r>
              <a:rPr lang="en-US" b="0" i="0" u="none" strike="noStrike" baseline="0" dirty="0">
                <a:latin typeface="Calibri" panose="020F0502020204030204" pitchFamily="34" charset="0"/>
              </a:rPr>
              <a:t>450 ohms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G9A03 (D) Page 7-21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106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915405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might cause reflected power at the point where a feed line connects to an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Operating an antenna at its resonant frequency</a:t>
            </a:r>
          </a:p>
          <a:p>
            <a:pPr marL="457200" indent="-457200">
              <a:buFont typeface="+mj-lt"/>
              <a:buAutoNum type="alphaUcPeriod"/>
            </a:pPr>
            <a:r>
              <a:rPr lang="en-US" b="0" i="0" u="none" strike="noStrike" baseline="0" dirty="0">
                <a:latin typeface="Calibri" panose="020F0502020204030204" pitchFamily="34" charset="0"/>
              </a:rPr>
              <a:t>Using more transmitter power than the antenna can handle</a:t>
            </a:r>
          </a:p>
          <a:p>
            <a:pPr marL="457200" indent="-457200">
              <a:buFont typeface="+mj-lt"/>
              <a:buAutoNum type="alphaUcPeriod"/>
            </a:pPr>
            <a:r>
              <a:rPr lang="en-US" b="0" i="0" u="none" strike="noStrike" baseline="0" dirty="0">
                <a:latin typeface="Calibri" panose="020F0502020204030204" pitchFamily="34" charset="0"/>
              </a:rPr>
              <a:t>A difference between feed-line impedance and antenna feed-point impedance</a:t>
            </a:r>
          </a:p>
          <a:p>
            <a:pPr marL="457200" indent="-457200">
              <a:buFont typeface="+mj-lt"/>
              <a:buAutoNum type="alphaUcPeriod"/>
            </a:pPr>
            <a:r>
              <a:rPr lang="en-US" b="0" i="0" u="none" strike="noStrike" baseline="0" dirty="0">
                <a:latin typeface="Calibri" panose="020F0502020204030204" pitchFamily="34" charset="0"/>
              </a:rPr>
              <a:t>Feeding the antenna with unbalanced feed line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G9A04 (C) Page 7-21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107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709547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does the attenuation of coaxial cable change as the frequency of the signal it is carrying increases?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Attenuation is independent of frequency</a:t>
            </a:r>
          </a:p>
          <a:p>
            <a:pPr marL="457200" indent="-457200">
              <a:buFont typeface="+mj-lt"/>
              <a:buAutoNum type="alphaUcPeriod"/>
            </a:pPr>
            <a:r>
              <a:rPr lang="en-US" b="0" i="0" u="none" strike="noStrike" baseline="0" dirty="0">
                <a:latin typeface="Calibri" panose="020F0502020204030204" pitchFamily="34" charset="0"/>
              </a:rPr>
              <a:t>Attenuation increases</a:t>
            </a:r>
          </a:p>
          <a:p>
            <a:pPr marL="457200" indent="-457200">
              <a:buFont typeface="+mj-lt"/>
              <a:buAutoNum type="alphaUcPeriod"/>
            </a:pPr>
            <a:r>
              <a:rPr lang="en-US" b="0" i="0" u="none" strike="noStrike" baseline="0" dirty="0">
                <a:latin typeface="Calibri" panose="020F0502020204030204" pitchFamily="34" charset="0"/>
              </a:rPr>
              <a:t>Attenuation decreases</a:t>
            </a:r>
          </a:p>
          <a:p>
            <a:pPr marL="457200" indent="-457200">
              <a:buFont typeface="+mj-lt"/>
              <a:buAutoNum type="alphaUcPeriod"/>
            </a:pPr>
            <a:r>
              <a:rPr lang="en-US" b="0" i="0" u="none" strike="noStrike" baseline="0" dirty="0">
                <a:latin typeface="Calibri" panose="020F0502020204030204" pitchFamily="34" charset="0"/>
              </a:rPr>
              <a:t>Attenuation reaches a maximum at approximately 18 MHz</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G9A05 (B) Page 7-23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108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6570701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In what units is RF feed line loss usually expressed?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Ohms per 1000 feet</a:t>
            </a:r>
          </a:p>
          <a:p>
            <a:pPr marL="457200" indent="-457200">
              <a:buFont typeface="+mj-lt"/>
              <a:buAutoNum type="alphaUcPeriod"/>
            </a:pPr>
            <a:r>
              <a:rPr lang="en-US" b="0" i="0" u="none" strike="noStrike" baseline="0" dirty="0">
                <a:latin typeface="Calibri" panose="020F0502020204030204" pitchFamily="34" charset="0"/>
              </a:rPr>
              <a:t>Decibels per 1000 feet</a:t>
            </a:r>
          </a:p>
          <a:p>
            <a:pPr marL="457200" indent="-457200">
              <a:buFont typeface="+mj-lt"/>
              <a:buAutoNum type="alphaUcPeriod"/>
            </a:pPr>
            <a:r>
              <a:rPr lang="en-US" b="0" i="0" u="none" strike="noStrike" baseline="0" dirty="0">
                <a:latin typeface="Calibri" panose="020F0502020204030204" pitchFamily="34" charset="0"/>
              </a:rPr>
              <a:t>Ohms per 100 feet</a:t>
            </a:r>
          </a:p>
          <a:p>
            <a:pPr marL="457200" indent="-457200">
              <a:buFont typeface="+mj-lt"/>
              <a:buAutoNum type="alphaUcPeriod"/>
            </a:pPr>
            <a:r>
              <a:rPr lang="en-US" b="0" i="0" u="none" strike="noStrike" baseline="0" dirty="0">
                <a:latin typeface="Calibri" panose="020F0502020204030204" pitchFamily="34" charset="0"/>
              </a:rPr>
              <a:t>Decibels per 100 feet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G9A06 (D) Page 7-23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109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201297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158894-80F2-425A-A578-248E3BA3649D}"/>
              </a:ext>
            </a:extLst>
          </p:cNvPr>
          <p:cNvSpPr>
            <a:spLocks noGrp="1"/>
          </p:cNvSpPr>
          <p:nvPr>
            <p:ph type="title"/>
          </p:nvPr>
        </p:nvSpPr>
        <p:spPr/>
        <p:txBody>
          <a:bodyPr/>
          <a:lstStyle/>
          <a:p>
            <a:r>
              <a:rPr lang="en-US" dirty="0"/>
              <a:t>Dipoles (cont.)</a:t>
            </a:r>
          </a:p>
        </p:txBody>
      </p:sp>
      <p:sp>
        <p:nvSpPr>
          <p:cNvPr id="3" name="Content Placeholder 2">
            <a:extLst>
              <a:ext uri="{FF2B5EF4-FFF2-40B4-BE49-F238E27FC236}">
                <a16:creationId xmlns:a16="http://schemas.microsoft.com/office/drawing/2014/main" id="{3FF61030-299A-4D13-A394-B35500AF0F07}"/>
              </a:ext>
            </a:extLst>
          </p:cNvPr>
          <p:cNvSpPr>
            <a:spLocks noGrp="1"/>
          </p:cNvSpPr>
          <p:nvPr>
            <p:ph idx="1"/>
          </p:nvPr>
        </p:nvSpPr>
        <p:spPr>
          <a:xfrm>
            <a:off x="609600" y="2286000"/>
            <a:ext cx="10972800" cy="4264222"/>
          </a:xfrm>
        </p:spPr>
        <p:txBody>
          <a:bodyPr/>
          <a:lstStyle/>
          <a:p>
            <a:r>
              <a:rPr lang="en-US" dirty="0"/>
              <a:t>Center-fed dipoles are easiest to use on the band for which they are resonant</a:t>
            </a:r>
          </a:p>
          <a:p>
            <a:r>
              <a:rPr lang="en-US" dirty="0"/>
              <a:t>The feed point impedance is a good match for 50 or 75-Ω coax and for coax on odd multiples of the fundamental frequency</a:t>
            </a:r>
          </a:p>
          <a:p>
            <a:r>
              <a:rPr lang="en-US" dirty="0"/>
              <a:t>A dipole doesn’t need to be straight to be effective</a:t>
            </a:r>
          </a:p>
          <a:p>
            <a:pPr lvl="1"/>
            <a:r>
              <a:rPr lang="en-US" dirty="0"/>
              <a:t>Dipole can be supported in the center where the feed line can be conveniently attached</a:t>
            </a:r>
          </a:p>
          <a:p>
            <a:pPr lvl="1"/>
            <a:r>
              <a:rPr lang="en-US" dirty="0"/>
              <a:t>This configuration is called an </a:t>
            </a:r>
            <a:r>
              <a:rPr lang="en-US" i="1" dirty="0">
                <a:solidFill>
                  <a:srgbClr val="C00000"/>
                </a:solidFill>
              </a:rPr>
              <a:t>inverted V</a:t>
            </a:r>
          </a:p>
          <a:p>
            <a:endParaRPr lang="en-US" dirty="0"/>
          </a:p>
        </p:txBody>
      </p:sp>
    </p:spTree>
    <p:extLst>
      <p:ext uri="{BB962C8B-B14F-4D97-AF65-F5344CB8AC3E}">
        <p14:creationId xmlns:p14="http://schemas.microsoft.com/office/powerpoint/2010/main" val="35632231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must be done to prevent standing waves on an antenna feed line?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antenna feed point must be at DC ground potential</a:t>
            </a:r>
          </a:p>
          <a:p>
            <a:pPr marL="457200" indent="-457200">
              <a:buFont typeface="+mj-lt"/>
              <a:buAutoNum type="alphaUcPeriod"/>
            </a:pPr>
            <a:r>
              <a:rPr lang="en-US" b="0" i="0" u="none" strike="noStrike" baseline="0" dirty="0">
                <a:latin typeface="Calibri" panose="020F0502020204030204" pitchFamily="34" charset="0"/>
              </a:rPr>
              <a:t>The feed line must be cut to a length equal to an odd number of electrical quarter wavelengths</a:t>
            </a:r>
          </a:p>
          <a:p>
            <a:pPr marL="457200" indent="-457200">
              <a:buFont typeface="+mj-lt"/>
              <a:buAutoNum type="alphaUcPeriod"/>
            </a:pPr>
            <a:r>
              <a:rPr lang="en-US" b="0" i="0" u="none" strike="noStrike" baseline="0" dirty="0">
                <a:latin typeface="Calibri" panose="020F0502020204030204" pitchFamily="34" charset="0"/>
              </a:rPr>
              <a:t>The feed line must be cut to a length equal to an even number of physical half wavelengths</a:t>
            </a:r>
          </a:p>
          <a:p>
            <a:pPr marL="457200" indent="-457200">
              <a:buFont typeface="+mj-lt"/>
              <a:buAutoNum type="alphaUcPeriod"/>
            </a:pPr>
            <a:r>
              <a:rPr lang="en-US" b="0" i="0" u="none" strike="noStrike" baseline="0" dirty="0">
                <a:latin typeface="Calibri" panose="020F0502020204030204" pitchFamily="34" charset="0"/>
              </a:rPr>
              <a:t>The antenna feed point impedance must be matched to the characteristic impedance of the feed line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G9A07 (D) Page 7-22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110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717761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If the SWR on an antenna feed line is 5 to 1, and a matching network at the transmitter end of the feed line is adjusted to 1 to 1 SWR, what is the resulting SWR on the feed line?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1 to 1</a:t>
            </a:r>
          </a:p>
          <a:p>
            <a:pPr marL="457200" indent="-457200">
              <a:buFont typeface="+mj-lt"/>
              <a:buAutoNum type="alphaUcPeriod"/>
            </a:pPr>
            <a:r>
              <a:rPr lang="en-US" b="0" i="0" u="none" strike="noStrike" baseline="0" dirty="0">
                <a:latin typeface="Calibri" panose="020F0502020204030204" pitchFamily="34" charset="0"/>
              </a:rPr>
              <a:t>5 to 1</a:t>
            </a:r>
          </a:p>
          <a:p>
            <a:pPr marL="457200" indent="-457200">
              <a:buFont typeface="+mj-lt"/>
              <a:buAutoNum type="alphaUcPeriod"/>
            </a:pPr>
            <a:r>
              <a:rPr lang="en-US" b="0" i="0" u="none" strike="noStrike" baseline="0" dirty="0">
                <a:latin typeface="Calibri" panose="020F0502020204030204" pitchFamily="34" charset="0"/>
              </a:rPr>
              <a:t>Between 1 to 1 and 5 to 1 depending on the characteristic impedance of the line</a:t>
            </a:r>
          </a:p>
          <a:p>
            <a:pPr marL="457200" indent="-457200">
              <a:buFont typeface="+mj-lt"/>
              <a:buAutoNum type="alphaUcPeriod"/>
            </a:pPr>
            <a:r>
              <a:rPr lang="en-US" b="0" i="0" u="none" strike="noStrike" baseline="0" dirty="0">
                <a:latin typeface="Calibri" panose="020F0502020204030204" pitchFamily="34" charset="0"/>
              </a:rPr>
              <a:t>Between 1 to 1 and 5 to 1 depending on the reflected power at the transmitter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G9A08 (B) Page 7-22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111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987316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standing wave ratio will result when connecting a 50 ohm feed line to a non-reactive load having 200 ohm impedance?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4:1</a:t>
            </a:r>
          </a:p>
          <a:p>
            <a:pPr marL="457200" indent="-457200">
              <a:buFont typeface="+mj-lt"/>
              <a:buAutoNum type="alphaUcPeriod"/>
            </a:pPr>
            <a:r>
              <a:rPr lang="en-US" b="0" i="0" u="none" strike="noStrike" baseline="0" dirty="0">
                <a:latin typeface="Calibri" panose="020F0502020204030204" pitchFamily="34" charset="0"/>
              </a:rPr>
              <a:t>1:4</a:t>
            </a:r>
          </a:p>
          <a:p>
            <a:pPr marL="457200" indent="-457200">
              <a:buFont typeface="+mj-lt"/>
              <a:buAutoNum type="alphaUcPeriod"/>
            </a:pPr>
            <a:r>
              <a:rPr lang="en-US" b="0" i="0" u="none" strike="noStrike" baseline="0" dirty="0">
                <a:latin typeface="Calibri" panose="020F0502020204030204" pitchFamily="34" charset="0"/>
              </a:rPr>
              <a:t>2:1</a:t>
            </a:r>
          </a:p>
          <a:p>
            <a:pPr marL="457200" indent="-457200">
              <a:buFont typeface="+mj-lt"/>
              <a:buAutoNum type="alphaUcPeriod"/>
            </a:pPr>
            <a:r>
              <a:rPr lang="en-US" b="0" i="0" u="none" strike="noStrike" baseline="0" dirty="0">
                <a:latin typeface="Calibri" panose="020F0502020204030204" pitchFamily="34" charset="0"/>
              </a:rPr>
              <a:t>1:2</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G9A09 (A) Page 7-21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112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2323103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standing wave ratio will result when connecting a 50 ohm feed line to a non-reactive load having 10 ohm impedance?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2:1</a:t>
            </a:r>
          </a:p>
          <a:p>
            <a:pPr marL="457200" indent="-457200">
              <a:buFont typeface="+mj-lt"/>
              <a:buAutoNum type="alphaUcPeriod"/>
            </a:pPr>
            <a:r>
              <a:rPr lang="en-US" b="0" i="0" u="none" strike="noStrike" baseline="0" dirty="0">
                <a:latin typeface="Calibri" panose="020F0502020204030204" pitchFamily="34" charset="0"/>
              </a:rPr>
              <a:t>50:1</a:t>
            </a:r>
          </a:p>
          <a:p>
            <a:pPr marL="457200" indent="-457200">
              <a:buFont typeface="+mj-lt"/>
              <a:buAutoNum type="alphaUcPeriod"/>
            </a:pPr>
            <a:r>
              <a:rPr lang="en-US" b="0" i="0" u="none" strike="noStrike" baseline="0" dirty="0">
                <a:latin typeface="Calibri" panose="020F0502020204030204" pitchFamily="34" charset="0"/>
              </a:rPr>
              <a:t>1:5</a:t>
            </a:r>
          </a:p>
          <a:p>
            <a:pPr marL="457200" indent="-457200">
              <a:buFont typeface="+mj-lt"/>
              <a:buAutoNum type="alphaUcPeriod"/>
            </a:pPr>
            <a:r>
              <a:rPr lang="en-US" b="0" i="0" u="none" strike="noStrike" baseline="0" dirty="0">
                <a:latin typeface="Calibri" panose="020F0502020204030204" pitchFamily="34" charset="0"/>
              </a:rPr>
              <a:t>5:1</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G9A10 (D) Page 7-21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113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391952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standing wave ratio will result when connecting a 50 ohm feed line to a non-reactive load having 50 ohm impedance?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2:1</a:t>
            </a:r>
          </a:p>
          <a:p>
            <a:pPr marL="457200" indent="-457200">
              <a:buFont typeface="+mj-lt"/>
              <a:buAutoNum type="alphaUcPeriod"/>
            </a:pPr>
            <a:r>
              <a:rPr lang="en-US" b="0" i="0" u="none" strike="noStrike" baseline="0" dirty="0">
                <a:latin typeface="Calibri" panose="020F0502020204030204" pitchFamily="34" charset="0"/>
              </a:rPr>
              <a:t>1:1</a:t>
            </a:r>
          </a:p>
          <a:p>
            <a:pPr marL="457200" indent="-457200">
              <a:buFont typeface="+mj-lt"/>
              <a:buAutoNum type="alphaUcPeriod"/>
            </a:pPr>
            <a:r>
              <a:rPr lang="en-US" b="0" i="0" u="none" strike="noStrike" baseline="0" dirty="0">
                <a:latin typeface="Calibri" panose="020F0502020204030204" pitchFamily="34" charset="0"/>
              </a:rPr>
              <a:t>50:50</a:t>
            </a:r>
          </a:p>
          <a:p>
            <a:pPr marL="457200" indent="-457200">
              <a:buFont typeface="+mj-lt"/>
              <a:buAutoNum type="alphaUcPeriod"/>
            </a:pPr>
            <a:r>
              <a:rPr lang="en-US" b="0" i="0" u="none" strike="noStrike" baseline="0" dirty="0">
                <a:latin typeface="Calibri" panose="020F0502020204030204" pitchFamily="34" charset="0"/>
              </a:rPr>
              <a:t>0:0</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G9A11 (B) Page 7-21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114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2984897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interaction between high standing wave ratio (SWR) and transmission line loss?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There is no interaction between transmission line loss and SWR</a:t>
            </a:r>
          </a:p>
          <a:p>
            <a:pPr marL="457200" indent="-457200">
              <a:buFont typeface="+mj-lt"/>
              <a:buAutoNum type="alphaUcPeriod"/>
            </a:pPr>
            <a:r>
              <a:rPr lang="en-US" b="0" i="0" u="none" strike="noStrike" baseline="0" dirty="0">
                <a:latin typeface="Calibri" panose="020F0502020204030204" pitchFamily="34" charset="0"/>
              </a:rPr>
              <a:t>If a transmission line is lossy, high SWR will increase the loss</a:t>
            </a:r>
          </a:p>
          <a:p>
            <a:pPr marL="457200" indent="-457200">
              <a:buFont typeface="+mj-lt"/>
              <a:buAutoNum type="alphaUcPeriod"/>
            </a:pPr>
            <a:r>
              <a:rPr lang="en-US" b="0" i="0" u="none" strike="noStrike" baseline="0" dirty="0">
                <a:latin typeface="Calibri" panose="020F0502020204030204" pitchFamily="34" charset="0"/>
              </a:rPr>
              <a:t>High SWR makes it difficult to measure transmission line loss</a:t>
            </a:r>
          </a:p>
          <a:p>
            <a:pPr marL="457200" indent="-457200">
              <a:buFont typeface="+mj-lt"/>
              <a:buAutoNum type="alphaUcPeriod"/>
            </a:pPr>
            <a:r>
              <a:rPr lang="en-US" b="0" i="0" u="none" strike="noStrike" baseline="0" dirty="0">
                <a:latin typeface="Calibri" panose="020F0502020204030204" pitchFamily="34" charset="0"/>
              </a:rPr>
              <a:t>High SWR reduces the relative effect of transmission line loss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G9A12 (B) Page 7-23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115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169291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effect of transmission line loss on SWR measured at the input to the line?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higher the transmission line loss, the more the SWR will read artificially low</a:t>
            </a:r>
          </a:p>
          <a:p>
            <a:pPr marL="457200" indent="-457200">
              <a:buFont typeface="+mj-lt"/>
              <a:buAutoNum type="alphaUcPeriod"/>
            </a:pPr>
            <a:r>
              <a:rPr lang="en-US" b="0" i="0" u="none" strike="noStrike" baseline="0" dirty="0">
                <a:latin typeface="Calibri" panose="020F0502020204030204" pitchFamily="34" charset="0"/>
              </a:rPr>
              <a:t>The higher the transmission line loss, the more the SWR will read artificially high</a:t>
            </a:r>
          </a:p>
          <a:p>
            <a:pPr marL="457200" indent="-457200">
              <a:buFont typeface="+mj-lt"/>
              <a:buAutoNum type="alphaUcPeriod"/>
            </a:pPr>
            <a:r>
              <a:rPr lang="en-US" b="0" i="0" u="none" strike="noStrike" baseline="0" dirty="0">
                <a:latin typeface="Calibri" panose="020F0502020204030204" pitchFamily="34" charset="0"/>
              </a:rPr>
              <a:t>The higher the transmission line loss, the more accurate the SWR measurement will be</a:t>
            </a:r>
          </a:p>
          <a:p>
            <a:pPr marL="457200" indent="-457200">
              <a:buFont typeface="+mj-lt"/>
              <a:buAutoNum type="alphaUcPeriod"/>
            </a:pPr>
            <a:r>
              <a:rPr lang="en-US" b="0" i="0" u="none" strike="noStrike" baseline="0" dirty="0">
                <a:latin typeface="Calibri" panose="020F0502020204030204" pitchFamily="34" charset="0"/>
              </a:rPr>
              <a:t>Transmission line loss does not affect the SWR measurement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G9A13 (A) Page 7-23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116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270662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118F6-4434-42A2-8D4D-C3C7D17A8E63}"/>
              </a:ext>
            </a:extLst>
          </p:cNvPr>
          <p:cNvSpPr>
            <a:spLocks noGrp="1"/>
          </p:cNvSpPr>
          <p:nvPr>
            <p:ph type="title"/>
          </p:nvPr>
        </p:nvSpPr>
        <p:spPr>
          <a:xfrm>
            <a:off x="457200" y="3124200"/>
            <a:ext cx="10972800" cy="1143000"/>
          </a:xfrm>
        </p:spPr>
        <p:txBody>
          <a:bodyPr/>
          <a:lstStyle/>
          <a:p>
            <a:r>
              <a:rPr lang="en-US" dirty="0"/>
              <a:t>END OF MODULE 7</a:t>
            </a:r>
          </a:p>
        </p:txBody>
      </p:sp>
    </p:spTree>
    <p:extLst>
      <p:ext uri="{BB962C8B-B14F-4D97-AF65-F5344CB8AC3E}">
        <p14:creationId xmlns:p14="http://schemas.microsoft.com/office/powerpoint/2010/main" val="194516245"/>
      </p:ext>
    </p:extLst>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20103386-1A88-A5E1-ECD8-EB051B2FF8B0}"/>
              </a:ext>
            </a:extLst>
          </p:cNvPr>
          <p:cNvSpPr txBox="1"/>
          <p:nvPr/>
        </p:nvSpPr>
        <p:spPr>
          <a:xfrm>
            <a:off x="1447800" y="1828800"/>
            <a:ext cx="5181600" cy="2338070"/>
          </a:xfrm>
          <a:prstGeom prst="rect">
            <a:avLst/>
          </a:prstGeom>
          <a:noFill/>
        </p:spPr>
        <p:txBody>
          <a:bodyPr wrap="square" rtlCol="0">
            <a:spAutoFit/>
          </a:bodyPr>
          <a:lstStyle/>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Slides created by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Jerry D. Kilpatrick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KØILP (Amateur Radio)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PGØØØ72373 (Commercial Operator)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800" u="sng" kern="1200"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K0ILP.NC@gmail.com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Feel free to contact me if you find errors or have suggestions for improvement.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747899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862975-575D-4978-A502-FFE4E5A2AEDE}"/>
              </a:ext>
            </a:extLst>
          </p:cNvPr>
          <p:cNvSpPr>
            <a:spLocks noGrp="1"/>
          </p:cNvSpPr>
          <p:nvPr>
            <p:ph type="title"/>
          </p:nvPr>
        </p:nvSpPr>
        <p:spPr/>
        <p:txBody>
          <a:bodyPr/>
          <a:lstStyle/>
          <a:p>
            <a:r>
              <a:rPr lang="en-US" dirty="0"/>
              <a:t>Ground Plane Verticals</a:t>
            </a:r>
          </a:p>
        </p:txBody>
      </p:sp>
      <p:sp>
        <p:nvSpPr>
          <p:cNvPr id="3" name="Content Placeholder 2">
            <a:extLst>
              <a:ext uri="{FF2B5EF4-FFF2-40B4-BE49-F238E27FC236}">
                <a16:creationId xmlns:a16="http://schemas.microsoft.com/office/drawing/2014/main" id="{6B6E5B55-CD6E-4E8B-8F5E-6D358C6F4CA0}"/>
              </a:ext>
            </a:extLst>
          </p:cNvPr>
          <p:cNvSpPr>
            <a:spLocks noGrp="1"/>
          </p:cNvSpPr>
          <p:nvPr>
            <p:ph idx="1"/>
          </p:nvPr>
        </p:nvSpPr>
        <p:spPr>
          <a:xfrm>
            <a:off x="381000" y="2169994"/>
            <a:ext cx="11353800" cy="4380228"/>
          </a:xfrm>
        </p:spPr>
        <p:txBody>
          <a:bodyPr/>
          <a:lstStyle/>
          <a:p>
            <a:r>
              <a:rPr lang="en-US" dirty="0"/>
              <a:t>The ground-plane antenna is one-half of a dipole with the missing portion made up by an electrical mirror, called the </a:t>
            </a:r>
            <a:r>
              <a:rPr lang="en-US" i="1" dirty="0">
                <a:solidFill>
                  <a:srgbClr val="C00000"/>
                </a:solidFill>
              </a:rPr>
              <a:t>ground plane</a:t>
            </a:r>
          </a:p>
          <a:p>
            <a:pPr lvl="1"/>
            <a:r>
              <a:rPr lang="en-US" dirty="0"/>
              <a:t>Made from sheet metal or a screen of </a:t>
            </a:r>
            <a:r>
              <a:rPr lang="en-US" i="1" dirty="0">
                <a:solidFill>
                  <a:srgbClr val="C00000"/>
                </a:solidFill>
              </a:rPr>
              <a:t>radial</a:t>
            </a:r>
            <a:r>
              <a:rPr lang="en-US" dirty="0"/>
              <a:t> wires</a:t>
            </a:r>
          </a:p>
          <a:p>
            <a:pPr lvl="1"/>
            <a:r>
              <a:rPr lang="en-US" dirty="0"/>
              <a:t>Basic ground-plane is 1⁄4-wavelength (λ/4) long with feed point at the junction of antenna and ground plane</a:t>
            </a:r>
          </a:p>
          <a:p>
            <a:r>
              <a:rPr lang="en-US" dirty="0"/>
              <a:t>For HF ground-plane antennas at ground level, radial wires are laid on surface of ground or buried within a few inches of surface</a:t>
            </a:r>
          </a:p>
        </p:txBody>
      </p:sp>
    </p:spTree>
    <p:extLst>
      <p:ext uri="{BB962C8B-B14F-4D97-AF65-F5344CB8AC3E}">
        <p14:creationId xmlns:p14="http://schemas.microsoft.com/office/powerpoint/2010/main" val="41056409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2BAA05-E454-4A92-B03B-D98DD023E887}"/>
              </a:ext>
            </a:extLst>
          </p:cNvPr>
          <p:cNvSpPr>
            <a:spLocks noGrp="1"/>
          </p:cNvSpPr>
          <p:nvPr>
            <p:ph type="title"/>
          </p:nvPr>
        </p:nvSpPr>
        <p:spPr/>
        <p:txBody>
          <a:bodyPr/>
          <a:lstStyle/>
          <a:p>
            <a:r>
              <a:rPr lang="en-US" dirty="0"/>
              <a:t>Ground Plane Verticals (cont.)</a:t>
            </a:r>
          </a:p>
        </p:txBody>
      </p:sp>
      <p:sp>
        <p:nvSpPr>
          <p:cNvPr id="3" name="Content Placeholder 2">
            <a:extLst>
              <a:ext uri="{FF2B5EF4-FFF2-40B4-BE49-F238E27FC236}">
                <a16:creationId xmlns:a16="http://schemas.microsoft.com/office/drawing/2014/main" id="{4A669519-5992-4761-85D7-186C976D1AFD}"/>
              </a:ext>
            </a:extLst>
          </p:cNvPr>
          <p:cNvSpPr>
            <a:spLocks noGrp="1"/>
          </p:cNvSpPr>
          <p:nvPr>
            <p:ph idx="1"/>
          </p:nvPr>
        </p:nvSpPr>
        <p:spPr/>
        <p:txBody>
          <a:bodyPr/>
          <a:lstStyle/>
          <a:p>
            <a:r>
              <a:rPr lang="en-US" dirty="0"/>
              <a:t>Ground-planes are called </a:t>
            </a:r>
            <a:r>
              <a:rPr lang="en-US" i="1" dirty="0">
                <a:solidFill>
                  <a:srgbClr val="C00000"/>
                </a:solidFill>
              </a:rPr>
              <a:t>verticals</a:t>
            </a:r>
            <a:r>
              <a:rPr lang="en-US" dirty="0"/>
              <a:t> because that’s the usual way of constructing and installing them</a:t>
            </a:r>
          </a:p>
          <a:p>
            <a:r>
              <a:rPr lang="en-US" dirty="0"/>
              <a:t>Ground-plane radiates best broadside to its axis</a:t>
            </a:r>
          </a:p>
          <a:p>
            <a:r>
              <a:rPr lang="en-US" dirty="0"/>
              <a:t>If installed vertically, the ground-plane antenna’s pattern is omnidirectional, uniform in all azimuth angles or directions</a:t>
            </a:r>
          </a:p>
          <a:p>
            <a:pPr lvl="1"/>
            <a:r>
              <a:rPr lang="en-US" dirty="0"/>
              <a:t>Useful for VHF and UHF mobile/portable communications where signals may come from any direction</a:t>
            </a:r>
          </a:p>
        </p:txBody>
      </p:sp>
    </p:spTree>
    <p:extLst>
      <p:ext uri="{BB962C8B-B14F-4D97-AF65-F5344CB8AC3E}">
        <p14:creationId xmlns:p14="http://schemas.microsoft.com/office/powerpoint/2010/main" val="2817806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77C928-62E8-4DDC-97C9-AE3BA1DD98E6}"/>
              </a:ext>
            </a:extLst>
          </p:cNvPr>
          <p:cNvSpPr>
            <a:spLocks noGrp="1"/>
          </p:cNvSpPr>
          <p:nvPr>
            <p:ph type="title"/>
          </p:nvPr>
        </p:nvSpPr>
        <p:spPr>
          <a:xfrm>
            <a:off x="152400" y="1295400"/>
            <a:ext cx="1546746" cy="874595"/>
          </a:xfrm>
        </p:spPr>
        <p:txBody>
          <a:bodyPr/>
          <a:lstStyle/>
          <a:p>
            <a:pPr algn="l"/>
            <a:r>
              <a:rPr lang="en-US" dirty="0"/>
              <a:t>Fig 7.3</a:t>
            </a:r>
          </a:p>
        </p:txBody>
      </p:sp>
      <p:pic>
        <p:nvPicPr>
          <p:cNvPr id="5" name="Picture 4">
            <a:extLst>
              <a:ext uri="{FF2B5EF4-FFF2-40B4-BE49-F238E27FC236}">
                <a16:creationId xmlns:a16="http://schemas.microsoft.com/office/drawing/2014/main" id="{836CF9AE-FC58-4F33-A8D3-EB66F210520E}"/>
              </a:ext>
            </a:extLst>
          </p:cNvPr>
          <p:cNvPicPr>
            <a:picLocks noChangeAspect="1"/>
          </p:cNvPicPr>
          <p:nvPr/>
        </p:nvPicPr>
        <p:blipFill>
          <a:blip r:embed="rId2"/>
          <a:stretch>
            <a:fillRect/>
          </a:stretch>
        </p:blipFill>
        <p:spPr>
          <a:xfrm>
            <a:off x="6857999" y="381000"/>
            <a:ext cx="5181601" cy="6172200"/>
          </a:xfrm>
          <a:prstGeom prst="rect">
            <a:avLst/>
          </a:prstGeom>
        </p:spPr>
      </p:pic>
      <p:sp>
        <p:nvSpPr>
          <p:cNvPr id="6" name="TextBox 5">
            <a:extLst>
              <a:ext uri="{FF2B5EF4-FFF2-40B4-BE49-F238E27FC236}">
                <a16:creationId xmlns:a16="http://schemas.microsoft.com/office/drawing/2014/main" id="{8B001E5A-1C91-4D17-B4D3-53B6F9D68117}"/>
              </a:ext>
            </a:extLst>
          </p:cNvPr>
          <p:cNvSpPr txBox="1"/>
          <p:nvPr/>
        </p:nvSpPr>
        <p:spPr>
          <a:xfrm>
            <a:off x="304800" y="2182090"/>
            <a:ext cx="6324600" cy="4324261"/>
          </a:xfrm>
          <a:prstGeom prst="rect">
            <a:avLst/>
          </a:prstGeom>
          <a:noFill/>
        </p:spPr>
        <p:txBody>
          <a:bodyPr wrap="square" rtlCol="0">
            <a:spAutoFit/>
          </a:bodyPr>
          <a:lstStyle/>
          <a:p>
            <a:r>
              <a:rPr lang="en-US" sz="2500" dirty="0">
                <a:latin typeface="Calibri" panose="020F0502020204030204" pitchFamily="34" charset="0"/>
                <a:cs typeface="Calibri" panose="020F0502020204030204" pitchFamily="34" charset="0"/>
              </a:rPr>
              <a:t>The ground plane, whether made of solid metal or radial wires, creates an electrical mirror image of the 1⁄4-wavelength antenna. This creates the electrical equivalent of a dipole antenna.</a:t>
            </a:r>
          </a:p>
          <a:p>
            <a:endParaRPr lang="en-US" sz="2000" dirty="0">
              <a:latin typeface="Calibri" panose="020F0502020204030204" pitchFamily="34" charset="0"/>
              <a:cs typeface="Calibri" panose="020F0502020204030204" pitchFamily="34" charset="0"/>
            </a:endParaRPr>
          </a:p>
          <a:p>
            <a:r>
              <a:rPr lang="en-US" sz="2500" dirty="0">
                <a:latin typeface="Calibri" panose="020F0502020204030204" pitchFamily="34" charset="0"/>
                <a:cs typeface="Calibri" panose="020F0502020204030204" pitchFamily="34" charset="0"/>
              </a:rPr>
              <a:t>The feed point impedance at the base of the ideal ground-plane is 35 Ω, half of a complete dipole’s impedance, because only half of the antenna is physically there and able to radiate energy.</a:t>
            </a:r>
          </a:p>
        </p:txBody>
      </p:sp>
    </p:spTree>
    <p:extLst>
      <p:ext uri="{BB962C8B-B14F-4D97-AF65-F5344CB8AC3E}">
        <p14:creationId xmlns:p14="http://schemas.microsoft.com/office/powerpoint/2010/main" val="247988886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0F0FFF-1A64-4657-989D-DB2988B615D2}"/>
              </a:ext>
            </a:extLst>
          </p:cNvPr>
          <p:cNvSpPr>
            <a:spLocks noGrp="1"/>
          </p:cNvSpPr>
          <p:nvPr>
            <p:ph type="title"/>
          </p:nvPr>
        </p:nvSpPr>
        <p:spPr>
          <a:xfrm>
            <a:off x="304800" y="1295400"/>
            <a:ext cx="1546746" cy="874595"/>
          </a:xfrm>
        </p:spPr>
        <p:txBody>
          <a:bodyPr/>
          <a:lstStyle/>
          <a:p>
            <a:pPr algn="l"/>
            <a:r>
              <a:rPr lang="en-US" dirty="0"/>
              <a:t>Fig 7.4</a:t>
            </a:r>
          </a:p>
        </p:txBody>
      </p:sp>
      <p:pic>
        <p:nvPicPr>
          <p:cNvPr id="5" name="Picture 4">
            <a:extLst>
              <a:ext uri="{FF2B5EF4-FFF2-40B4-BE49-F238E27FC236}">
                <a16:creationId xmlns:a16="http://schemas.microsoft.com/office/drawing/2014/main" id="{8396539C-FA75-41DC-A530-B484EFC45312}"/>
              </a:ext>
            </a:extLst>
          </p:cNvPr>
          <p:cNvPicPr>
            <a:picLocks noChangeAspect="1"/>
          </p:cNvPicPr>
          <p:nvPr/>
        </p:nvPicPr>
        <p:blipFill>
          <a:blip r:embed="rId2"/>
          <a:stretch>
            <a:fillRect/>
          </a:stretch>
        </p:blipFill>
        <p:spPr>
          <a:xfrm>
            <a:off x="6258794" y="152400"/>
            <a:ext cx="5743276" cy="6400800"/>
          </a:xfrm>
          <a:prstGeom prst="rect">
            <a:avLst/>
          </a:prstGeom>
        </p:spPr>
      </p:pic>
      <p:sp>
        <p:nvSpPr>
          <p:cNvPr id="6" name="TextBox 5">
            <a:extLst>
              <a:ext uri="{FF2B5EF4-FFF2-40B4-BE49-F238E27FC236}">
                <a16:creationId xmlns:a16="http://schemas.microsoft.com/office/drawing/2014/main" id="{F50FA3E1-1F5C-44D2-BC79-57400EEDF49B}"/>
              </a:ext>
            </a:extLst>
          </p:cNvPr>
          <p:cNvSpPr txBox="1"/>
          <p:nvPr/>
        </p:nvSpPr>
        <p:spPr>
          <a:xfrm>
            <a:off x="189930" y="2169995"/>
            <a:ext cx="5906070" cy="3785652"/>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The feed point impedance of a ground-plane antenna with radials perpendicular to the antenna is approximately 35 Ω, resulting in a 1.4:1 SWR with 50-Ω coaxial cable. Drooping or sloping the radials gradually raises the feed point impedance until, with the radials drooped so far as to become the other half of a dipole, feed point impedance becomes 72 Ω. A 50-Ω feed point is reached with radials drooping approximately 45 degrees.</a:t>
            </a:r>
          </a:p>
        </p:txBody>
      </p:sp>
    </p:spTree>
    <p:extLst>
      <p:ext uri="{BB962C8B-B14F-4D97-AF65-F5344CB8AC3E}">
        <p14:creationId xmlns:p14="http://schemas.microsoft.com/office/powerpoint/2010/main" val="10510497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2AE599-4B99-4D43-B707-1073C7CADFCE}"/>
              </a:ext>
            </a:extLst>
          </p:cNvPr>
          <p:cNvSpPr>
            <a:spLocks noGrp="1"/>
          </p:cNvSpPr>
          <p:nvPr>
            <p:ph type="title"/>
          </p:nvPr>
        </p:nvSpPr>
        <p:spPr/>
        <p:txBody>
          <a:bodyPr/>
          <a:lstStyle/>
          <a:p>
            <a:r>
              <a:rPr lang="en-US" dirty="0"/>
              <a:t>Ground Planes (cont.)</a:t>
            </a:r>
          </a:p>
        </p:txBody>
      </p:sp>
      <p:sp>
        <p:nvSpPr>
          <p:cNvPr id="3" name="Content Placeholder 2">
            <a:extLst>
              <a:ext uri="{FF2B5EF4-FFF2-40B4-BE49-F238E27FC236}">
                <a16:creationId xmlns:a16="http://schemas.microsoft.com/office/drawing/2014/main" id="{4696139A-76CD-452C-935D-05CA8AED1908}"/>
              </a:ext>
            </a:extLst>
          </p:cNvPr>
          <p:cNvSpPr>
            <a:spLocks noGrp="1"/>
          </p:cNvSpPr>
          <p:nvPr>
            <p:ph idx="1"/>
          </p:nvPr>
        </p:nvSpPr>
        <p:spPr>
          <a:xfrm>
            <a:off x="609600" y="2169994"/>
            <a:ext cx="10972800" cy="4380228"/>
          </a:xfrm>
        </p:spPr>
        <p:txBody>
          <a:bodyPr/>
          <a:lstStyle/>
          <a:p>
            <a:r>
              <a:rPr lang="en-US" dirty="0"/>
              <a:t>A droop angle between 30 and 45 degrees as shown in Fig 7.4 results in the feed point impedance increasing to approx. 50 Ω (matches coaxial cable)</a:t>
            </a:r>
          </a:p>
          <a:p>
            <a:r>
              <a:rPr lang="en-US" dirty="0"/>
              <a:t>As with the dipole, it is not useful to provide a one-size-fits-all formula for length of a ground-plane antenna</a:t>
            </a:r>
          </a:p>
          <a:p>
            <a:r>
              <a:rPr lang="en-US" dirty="0"/>
              <a:t>Since the ground-plane is one-half the size of a dipole, start with one-half the free-space length (246 / f in MHz) and be prepared to trim the antenna’s length</a:t>
            </a:r>
          </a:p>
          <a:p>
            <a:endParaRPr lang="en-US" dirty="0"/>
          </a:p>
        </p:txBody>
      </p:sp>
    </p:spTree>
    <p:extLst>
      <p:ext uri="{BB962C8B-B14F-4D97-AF65-F5344CB8AC3E}">
        <p14:creationId xmlns:p14="http://schemas.microsoft.com/office/powerpoint/2010/main" val="3549707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FEDB66-868D-4F7C-8415-F78A01DFC2DE}"/>
              </a:ext>
            </a:extLst>
          </p:cNvPr>
          <p:cNvSpPr>
            <a:spLocks noGrp="1"/>
          </p:cNvSpPr>
          <p:nvPr>
            <p:ph type="title"/>
          </p:nvPr>
        </p:nvSpPr>
        <p:spPr>
          <a:xfrm>
            <a:off x="609600" y="1524000"/>
            <a:ext cx="10972800" cy="1143001"/>
          </a:xfrm>
        </p:spPr>
        <p:txBody>
          <a:bodyPr/>
          <a:lstStyle/>
          <a:p>
            <a:pPr algn="l"/>
            <a:r>
              <a:rPr lang="en-US" sz="3200" dirty="0"/>
              <a:t>Example: What is the approximate length in feet of a 1⁄4-wave ground-plane antenna resonant at 28.5 MHz?</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221958A0-F63C-44C4-86B8-7E78492F4033}"/>
                  </a:ext>
                </a:extLst>
              </p:cNvPr>
              <p:cNvSpPr txBox="1"/>
              <p:nvPr/>
            </p:nvSpPr>
            <p:spPr>
              <a:xfrm>
                <a:off x="1524000" y="3581400"/>
                <a:ext cx="7086600" cy="75860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rgbClr val="C00000"/>
                          </a:solidFill>
                          <a:latin typeface="Cambria Math" panose="02040503050406030204" pitchFamily="18" charset="0"/>
                        </a:rPr>
                        <m:t>𝐹𝑟𝑒𝑒</m:t>
                      </m:r>
                      <m:r>
                        <a:rPr lang="en-US" sz="2400" b="0" i="1" smtClean="0">
                          <a:solidFill>
                            <a:srgbClr val="C00000"/>
                          </a:solidFill>
                          <a:latin typeface="Cambria Math" panose="02040503050406030204" pitchFamily="18" charset="0"/>
                        </a:rPr>
                        <m:t> </m:t>
                      </m:r>
                      <m:r>
                        <a:rPr lang="en-US" sz="2400" b="0" i="1" smtClean="0">
                          <a:solidFill>
                            <a:srgbClr val="C00000"/>
                          </a:solidFill>
                          <a:latin typeface="Cambria Math" panose="02040503050406030204" pitchFamily="18" charset="0"/>
                        </a:rPr>
                        <m:t>𝑆𝑝𝑎𝑐𝑒</m:t>
                      </m:r>
                      <m:r>
                        <a:rPr lang="en-US" sz="2400" b="0" i="1" smtClean="0">
                          <a:solidFill>
                            <a:srgbClr val="C00000"/>
                          </a:solidFill>
                          <a:latin typeface="Cambria Math" panose="02040503050406030204" pitchFamily="18" charset="0"/>
                        </a:rPr>
                        <m:t> </m:t>
                      </m:r>
                      <m:r>
                        <a:rPr lang="en-US" sz="2400" b="0" i="1" smtClean="0">
                          <a:solidFill>
                            <a:srgbClr val="C00000"/>
                          </a:solidFill>
                          <a:latin typeface="Cambria Math" panose="02040503050406030204" pitchFamily="18" charset="0"/>
                        </a:rPr>
                        <m:t>𝐿𝑒𝑛𝑔𝑡h</m:t>
                      </m:r>
                      <m:r>
                        <a:rPr lang="en-US" sz="2400" b="0" i="1" smtClean="0">
                          <a:solidFill>
                            <a:srgbClr val="C00000"/>
                          </a:solidFill>
                          <a:latin typeface="Cambria Math" panose="02040503050406030204" pitchFamily="18" charset="0"/>
                        </a:rPr>
                        <m:t>= </m:t>
                      </m:r>
                      <m:f>
                        <m:fPr>
                          <m:ctrlPr>
                            <a:rPr lang="en-US" sz="2400" b="0" i="1" smtClean="0">
                              <a:solidFill>
                                <a:srgbClr val="C00000"/>
                              </a:solidFill>
                              <a:latin typeface="Cambria Math" panose="02040503050406030204" pitchFamily="18" charset="0"/>
                            </a:rPr>
                          </m:ctrlPr>
                        </m:fPr>
                        <m:num>
                          <m:r>
                            <a:rPr lang="en-US" sz="2400" b="0" i="1" smtClean="0">
                              <a:solidFill>
                                <a:srgbClr val="C00000"/>
                              </a:solidFill>
                              <a:latin typeface="Cambria Math" panose="02040503050406030204" pitchFamily="18" charset="0"/>
                            </a:rPr>
                            <m:t>246</m:t>
                          </m:r>
                        </m:num>
                        <m:den>
                          <m:r>
                            <a:rPr lang="en-US" sz="2400" b="0" i="1" smtClean="0">
                              <a:solidFill>
                                <a:srgbClr val="C00000"/>
                              </a:solidFill>
                              <a:latin typeface="Cambria Math" panose="02040503050406030204" pitchFamily="18" charset="0"/>
                            </a:rPr>
                            <m:t>𝑓</m:t>
                          </m:r>
                        </m:den>
                      </m:f>
                      <m:r>
                        <a:rPr lang="en-US" sz="2400" b="0" i="1" smtClean="0">
                          <a:solidFill>
                            <a:srgbClr val="C00000"/>
                          </a:solidFill>
                          <a:latin typeface="Cambria Math" panose="02040503050406030204" pitchFamily="18" charset="0"/>
                        </a:rPr>
                        <m:t>= </m:t>
                      </m:r>
                      <m:f>
                        <m:fPr>
                          <m:ctrlPr>
                            <a:rPr lang="en-US" sz="2400" b="0" i="1" smtClean="0">
                              <a:solidFill>
                                <a:srgbClr val="C00000"/>
                              </a:solidFill>
                              <a:latin typeface="Cambria Math" panose="02040503050406030204" pitchFamily="18" charset="0"/>
                            </a:rPr>
                          </m:ctrlPr>
                        </m:fPr>
                        <m:num>
                          <m:r>
                            <a:rPr lang="en-US" sz="2400" b="0" i="1" smtClean="0">
                              <a:solidFill>
                                <a:srgbClr val="C00000"/>
                              </a:solidFill>
                              <a:latin typeface="Cambria Math" panose="02040503050406030204" pitchFamily="18" charset="0"/>
                            </a:rPr>
                            <m:t>246</m:t>
                          </m:r>
                        </m:num>
                        <m:den>
                          <m:r>
                            <a:rPr lang="en-US" sz="2400" b="0" i="1" smtClean="0">
                              <a:solidFill>
                                <a:srgbClr val="C00000"/>
                              </a:solidFill>
                              <a:latin typeface="Cambria Math" panose="02040503050406030204" pitchFamily="18" charset="0"/>
                            </a:rPr>
                            <m:t>28.5</m:t>
                          </m:r>
                        </m:den>
                      </m:f>
                      <m:r>
                        <a:rPr lang="en-US" sz="2400" b="0" i="1" smtClean="0">
                          <a:solidFill>
                            <a:srgbClr val="C00000"/>
                          </a:solidFill>
                          <a:latin typeface="Cambria Math" panose="02040503050406030204" pitchFamily="18" charset="0"/>
                        </a:rPr>
                        <m:t>=8.6 </m:t>
                      </m:r>
                      <m:r>
                        <a:rPr lang="en-US" sz="2400" b="0" i="1" smtClean="0">
                          <a:solidFill>
                            <a:srgbClr val="C00000"/>
                          </a:solidFill>
                          <a:latin typeface="Cambria Math" panose="02040503050406030204" pitchFamily="18" charset="0"/>
                        </a:rPr>
                        <m:t>𝑓𝑡</m:t>
                      </m:r>
                    </m:oMath>
                  </m:oMathPara>
                </a14:m>
                <a:endParaRPr lang="en-US" sz="2400" dirty="0">
                  <a:solidFill>
                    <a:srgbClr val="C00000"/>
                  </a:solidFill>
                </a:endParaRPr>
              </a:p>
            </p:txBody>
          </p:sp>
        </mc:Choice>
        <mc:Fallback xmlns="">
          <p:sp>
            <p:nvSpPr>
              <p:cNvPr id="4" name="TextBox 3">
                <a:extLst>
                  <a:ext uri="{FF2B5EF4-FFF2-40B4-BE49-F238E27FC236}">
                    <a16:creationId xmlns:a16="http://schemas.microsoft.com/office/drawing/2014/main" id="{221958A0-F63C-44C4-86B8-7E78492F4033}"/>
                  </a:ext>
                </a:extLst>
              </p:cNvPr>
              <p:cNvSpPr txBox="1">
                <a:spLocks noRot="1" noChangeAspect="1" noMove="1" noResize="1" noEditPoints="1" noAdjustHandles="1" noChangeArrowheads="1" noChangeShapeType="1" noTextEdit="1"/>
              </p:cNvSpPr>
              <p:nvPr/>
            </p:nvSpPr>
            <p:spPr>
              <a:xfrm>
                <a:off x="1524000" y="3581400"/>
                <a:ext cx="7086600" cy="758606"/>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72181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C69C4D4-E0A2-4028-BF78-C9EA2D1780B8}"/>
              </a:ext>
            </a:extLst>
          </p:cNvPr>
          <p:cNvSpPr>
            <a:spLocks noGrp="1"/>
          </p:cNvSpPr>
          <p:nvPr>
            <p:ph type="title"/>
          </p:nvPr>
        </p:nvSpPr>
        <p:spPr/>
        <p:txBody>
          <a:bodyPr/>
          <a:lstStyle/>
          <a:p>
            <a:r>
              <a:rPr lang="en-US" dirty="0"/>
              <a:t>Mobile HF Antennas</a:t>
            </a:r>
          </a:p>
        </p:txBody>
      </p:sp>
      <p:sp>
        <p:nvSpPr>
          <p:cNvPr id="3" name="Content Placeholder 2">
            <a:extLst>
              <a:ext uri="{FF2B5EF4-FFF2-40B4-BE49-F238E27FC236}">
                <a16:creationId xmlns:a16="http://schemas.microsoft.com/office/drawing/2014/main" id="{E9F4645C-B3F2-44A0-AAB9-07AFC76976B4}"/>
              </a:ext>
            </a:extLst>
          </p:cNvPr>
          <p:cNvSpPr>
            <a:spLocks noGrp="1"/>
          </p:cNvSpPr>
          <p:nvPr>
            <p:ph idx="1"/>
          </p:nvPr>
        </p:nvSpPr>
        <p:spPr>
          <a:xfrm>
            <a:off x="609600" y="1981200"/>
            <a:ext cx="10972800" cy="4569022"/>
          </a:xfrm>
        </p:spPr>
        <p:txBody>
          <a:bodyPr/>
          <a:lstStyle/>
          <a:p>
            <a:r>
              <a:rPr lang="en-US" sz="3000" dirty="0"/>
              <a:t>Mobile HF antennas are often some form of ground-plane</a:t>
            </a:r>
          </a:p>
          <a:p>
            <a:pPr lvl="1"/>
            <a:r>
              <a:rPr lang="en-US" sz="3000" dirty="0"/>
              <a:t>Most popular is the vertically-oriented </a:t>
            </a:r>
            <a:r>
              <a:rPr lang="en-US" sz="3000" i="1" dirty="0">
                <a:solidFill>
                  <a:srgbClr val="C00000"/>
                </a:solidFill>
              </a:rPr>
              <a:t>whip</a:t>
            </a:r>
          </a:p>
          <a:p>
            <a:r>
              <a:rPr lang="en-US" sz="3000" dirty="0"/>
              <a:t>A full-sized λ/4 mobile whip is not feasible on bands below 28 and 24 MHz (too long)</a:t>
            </a:r>
          </a:p>
          <a:p>
            <a:pPr>
              <a:buClr>
                <a:schemeClr val="tx1"/>
              </a:buClr>
            </a:pPr>
            <a:r>
              <a:rPr lang="en-US" sz="3000" i="1" dirty="0">
                <a:solidFill>
                  <a:srgbClr val="C00000"/>
                </a:solidFill>
              </a:rPr>
              <a:t>Loading techniques </a:t>
            </a:r>
            <a:r>
              <a:rPr lang="en-US" sz="3000" dirty="0"/>
              <a:t>are used to increase their electrical length</a:t>
            </a:r>
          </a:p>
          <a:p>
            <a:pPr lvl="1"/>
            <a:r>
              <a:rPr lang="en-US" sz="2600" dirty="0"/>
              <a:t>Loading coils: A coil added at base or somewhere along the length</a:t>
            </a:r>
          </a:p>
          <a:p>
            <a:pPr lvl="1"/>
            <a:r>
              <a:rPr lang="en-US" sz="2600" dirty="0"/>
              <a:t>Capacitance hats: Spokes or a wheel-shaped structure is added near the top of the antenna</a:t>
            </a:r>
          </a:p>
          <a:p>
            <a:pPr lvl="1"/>
            <a:r>
              <a:rPr lang="en-US" sz="2600" dirty="0"/>
              <a:t>Linear loading: Part of the antenna is folded back on itself</a:t>
            </a:r>
          </a:p>
        </p:txBody>
      </p:sp>
    </p:spTree>
    <p:extLst>
      <p:ext uri="{BB962C8B-B14F-4D97-AF65-F5344CB8AC3E}">
        <p14:creationId xmlns:p14="http://schemas.microsoft.com/office/powerpoint/2010/main" val="1009228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EC4A2-2190-41D3-A817-72D9D071E21A}"/>
              </a:ext>
            </a:extLst>
          </p:cNvPr>
          <p:cNvSpPr>
            <a:spLocks noGrp="1"/>
          </p:cNvSpPr>
          <p:nvPr>
            <p:ph type="title"/>
          </p:nvPr>
        </p:nvSpPr>
        <p:spPr/>
        <p:txBody>
          <a:bodyPr/>
          <a:lstStyle/>
          <a:p>
            <a:r>
              <a:rPr lang="en-US" dirty="0"/>
              <a:t>Mobile HF Antennas (cont.)</a:t>
            </a:r>
          </a:p>
        </p:txBody>
      </p:sp>
      <p:sp>
        <p:nvSpPr>
          <p:cNvPr id="3" name="Content Placeholder 2">
            <a:extLst>
              <a:ext uri="{FF2B5EF4-FFF2-40B4-BE49-F238E27FC236}">
                <a16:creationId xmlns:a16="http://schemas.microsoft.com/office/drawing/2014/main" id="{7489FCC4-648A-4133-AD4B-70C5882A7810}"/>
              </a:ext>
            </a:extLst>
          </p:cNvPr>
          <p:cNvSpPr>
            <a:spLocks noGrp="1"/>
          </p:cNvSpPr>
          <p:nvPr>
            <p:ph idx="1"/>
          </p:nvPr>
        </p:nvSpPr>
        <p:spPr>
          <a:xfrm>
            <a:off x="381000" y="2362200"/>
            <a:ext cx="11353800" cy="4188022"/>
          </a:xfrm>
        </p:spPr>
        <p:txBody>
          <a:bodyPr/>
          <a:lstStyle/>
          <a:p>
            <a:r>
              <a:rPr lang="en-US" sz="2800" dirty="0"/>
              <a:t>Another common feature on mobile whips is corona ball at the tip</a:t>
            </a:r>
          </a:p>
          <a:p>
            <a:pPr lvl="1"/>
            <a:r>
              <a:rPr lang="en-US" sz="2400" dirty="0"/>
              <a:t>Does add a small amount of loading capacitance, but primary function is to eliminate high-voltage discharges from the sharp tip of the antenna while transmitting</a:t>
            </a:r>
          </a:p>
          <a:p>
            <a:r>
              <a:rPr lang="en-US" sz="2800" dirty="0"/>
              <a:t>A loaded antenna is not as efficient as a full-sized straight whip and will have a small operating bandwidth without retuning</a:t>
            </a:r>
          </a:p>
          <a:p>
            <a:r>
              <a:rPr lang="en-US" sz="2800" dirty="0"/>
              <a:t>The screwdriver antenna design — a whip with an adjustable loading coil at the base — has gained popularity for HF mobile operation as a good compromise between performance and convenience</a:t>
            </a:r>
          </a:p>
        </p:txBody>
      </p:sp>
    </p:spTree>
    <p:extLst>
      <p:ext uri="{BB962C8B-B14F-4D97-AF65-F5344CB8AC3E}">
        <p14:creationId xmlns:p14="http://schemas.microsoft.com/office/powerpoint/2010/main" val="39880387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p:txBody>
          <a:bodyPr/>
          <a:lstStyle/>
          <a:p>
            <a:r>
              <a:rPr lang="en-US" dirty="0">
                <a:latin typeface="Calibri" panose="020F0502020204030204" pitchFamily="34" charset="0"/>
              </a:rPr>
              <a:t>General Class License Manual</a:t>
            </a:r>
            <a:br>
              <a:rPr lang="en-US" dirty="0">
                <a:latin typeface="Calibri" panose="020F0502020204030204" pitchFamily="34" charset="0"/>
              </a:rPr>
            </a:br>
            <a:r>
              <a:rPr lang="en-US" dirty="0">
                <a:latin typeface="Calibri" panose="020F0502020204030204" pitchFamily="34" charset="0"/>
              </a:rPr>
              <a:t>and other resources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endParaRPr lang="en-US" b="0" i="0" u="none" strike="noStrike" baseline="0" dirty="0">
              <a:latin typeface="Calibri" panose="020F0502020204030204" pitchFamily="34" charset="0"/>
            </a:endParaRPr>
          </a:p>
          <a:p>
            <a:endParaRPr lang="en-US" dirty="0">
              <a:latin typeface="Calibri" panose="020F0502020204030204" pitchFamily="34" charset="0"/>
            </a:endParaRPr>
          </a:p>
          <a:p>
            <a:endParaRPr lang="en-US" b="0" i="0" u="none" strike="noStrike" baseline="0" dirty="0">
              <a:latin typeface="Calibri" panose="020F0502020204030204" pitchFamily="34" charset="0"/>
            </a:endParaRPr>
          </a:p>
          <a:p>
            <a:endParaRPr lang="en-US" dirty="0">
              <a:latin typeface="Calibri" panose="020F0502020204030204" pitchFamily="34" charset="0"/>
            </a:endParaRPr>
          </a:p>
          <a:p>
            <a:endParaRPr lang="en-US" altLang="en-US" dirty="0">
              <a:solidFill>
                <a:srgbClr val="0000FF"/>
              </a:solidFill>
              <a:cs typeface="Gill Sans" pitchFamily="1" charset="0"/>
              <a:hlinkClick r:id="rId2">
                <a:extLst>
                  <a:ext uri="{A12FA001-AC4F-418D-AE19-62706E023703}">
                    <ahyp:hlinkClr xmlns:ahyp="http://schemas.microsoft.com/office/drawing/2018/hyperlinkcolor" val="tx"/>
                  </a:ext>
                </a:extLst>
              </a:hlinkClick>
            </a:endParaRPr>
          </a:p>
          <a:p>
            <a:pPr algn="ctr"/>
            <a:r>
              <a:rPr lang="en-US" altLang="en-US" dirty="0">
                <a:solidFill>
                  <a:srgbClr val="0000FF"/>
                </a:solidFill>
                <a:cs typeface="Gill Sans" pitchFamily="1" charset="0"/>
                <a:hlinkClick r:id="rId2">
                  <a:extLst>
                    <a:ext uri="{A12FA001-AC4F-418D-AE19-62706E023703}">
                      <ahyp:hlinkClr xmlns:ahyp="http://schemas.microsoft.com/office/drawing/2018/hyperlinkcolor" val="tx"/>
                    </a:ext>
                  </a:extLst>
                </a:hlinkClick>
              </a:rPr>
              <a:t>http://www.arrl.org/shop/Licensing-Education-and-Training/</a:t>
            </a:r>
            <a:endParaRPr lang="en-US" altLang="en-US" dirty="0">
              <a:solidFill>
                <a:srgbClr val="0000FF"/>
              </a:solidFill>
              <a:cs typeface="Gill Sans" pitchFamily="1" charset="0"/>
            </a:endParaRPr>
          </a:p>
          <a:p>
            <a:endParaRPr lang="en-US" b="0" i="0" u="none" strike="noStrike" baseline="0" dirty="0">
              <a:latin typeface="Calibri" panose="020F0502020204030204" pitchFamily="34" charset="0"/>
            </a:endParaRPr>
          </a:p>
          <a:p>
            <a:endParaRPr lang="en-US" b="0" i="0" u="none" strike="noStrike" baseline="0" dirty="0">
              <a:latin typeface="Calibri" panose="020F0502020204030204" pitchFamily="34" charset="0"/>
            </a:endParaRPr>
          </a:p>
        </p:txBody>
      </p:sp>
      <p:pic>
        <p:nvPicPr>
          <p:cNvPr id="1028" name="Picture 4" descr="ARRL General Class License Manual 9th Edition">
            <a:extLst>
              <a:ext uri="{FF2B5EF4-FFF2-40B4-BE49-F238E27FC236}">
                <a16:creationId xmlns:a16="http://schemas.microsoft.com/office/drawing/2014/main" id="{17508675-386E-496F-A47C-1AB33E9237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1208" y="2743200"/>
            <a:ext cx="1896534"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2143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D8CB8D-DD0D-4372-B957-33E09C12D09F}"/>
              </a:ext>
            </a:extLst>
          </p:cNvPr>
          <p:cNvSpPr>
            <a:spLocks noGrp="1"/>
          </p:cNvSpPr>
          <p:nvPr>
            <p:ph type="title"/>
          </p:nvPr>
        </p:nvSpPr>
        <p:spPr/>
        <p:txBody>
          <a:bodyPr/>
          <a:lstStyle/>
          <a:p>
            <a:r>
              <a:rPr lang="en-US" dirty="0"/>
              <a:t>Effects of Ground</a:t>
            </a:r>
          </a:p>
        </p:txBody>
      </p:sp>
      <p:sp>
        <p:nvSpPr>
          <p:cNvPr id="3" name="Content Placeholder 2">
            <a:extLst>
              <a:ext uri="{FF2B5EF4-FFF2-40B4-BE49-F238E27FC236}">
                <a16:creationId xmlns:a16="http://schemas.microsoft.com/office/drawing/2014/main" id="{3CC94402-B7CF-470F-A4C5-439F44BEC6E8}"/>
              </a:ext>
            </a:extLst>
          </p:cNvPr>
          <p:cNvSpPr>
            <a:spLocks noGrp="1"/>
          </p:cNvSpPr>
          <p:nvPr>
            <p:ph idx="1"/>
          </p:nvPr>
        </p:nvSpPr>
        <p:spPr>
          <a:xfrm>
            <a:off x="609600" y="2169994"/>
            <a:ext cx="10972800" cy="4380228"/>
          </a:xfrm>
        </p:spPr>
        <p:txBody>
          <a:bodyPr/>
          <a:lstStyle/>
          <a:p>
            <a:r>
              <a:rPr lang="en-US" dirty="0"/>
              <a:t>A dipole’s feed point impedance and radiation pattern are both affected by its physical height above ground</a:t>
            </a:r>
          </a:p>
          <a:p>
            <a:r>
              <a:rPr lang="en-US" dirty="0"/>
              <a:t>Feed point impedance is affected because the electrical image is electrically reversed from the actual dipole</a:t>
            </a:r>
          </a:p>
          <a:p>
            <a:r>
              <a:rPr lang="en-US" dirty="0"/>
              <a:t>As the image and antenna get closer together, the actual antenna begins to be “shorted out” by the image</a:t>
            </a:r>
          </a:p>
          <a:p>
            <a:r>
              <a:rPr lang="en-US" dirty="0"/>
              <a:t>Below 1⁄4 wavelength in height, dipole’s feed point impedance steadily decreases until it is close to Ø at ground level</a:t>
            </a:r>
          </a:p>
        </p:txBody>
      </p:sp>
    </p:spTree>
    <p:extLst>
      <p:ext uri="{BB962C8B-B14F-4D97-AF65-F5344CB8AC3E}">
        <p14:creationId xmlns:p14="http://schemas.microsoft.com/office/powerpoint/2010/main" val="32335017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AECB03-3B24-4AA0-86B1-7DAA1DF24B2E}"/>
              </a:ext>
            </a:extLst>
          </p:cNvPr>
          <p:cNvSpPr>
            <a:spLocks noGrp="1"/>
          </p:cNvSpPr>
          <p:nvPr>
            <p:ph type="title"/>
          </p:nvPr>
        </p:nvSpPr>
        <p:spPr>
          <a:xfrm>
            <a:off x="138544" y="1143000"/>
            <a:ext cx="1775346" cy="874595"/>
          </a:xfrm>
        </p:spPr>
        <p:txBody>
          <a:bodyPr/>
          <a:lstStyle/>
          <a:p>
            <a:pPr algn="l"/>
            <a:r>
              <a:rPr lang="en-US" dirty="0"/>
              <a:t>Fig 7.5</a:t>
            </a:r>
          </a:p>
        </p:txBody>
      </p:sp>
      <p:pic>
        <p:nvPicPr>
          <p:cNvPr id="5" name="Picture 4">
            <a:extLst>
              <a:ext uri="{FF2B5EF4-FFF2-40B4-BE49-F238E27FC236}">
                <a16:creationId xmlns:a16="http://schemas.microsoft.com/office/drawing/2014/main" id="{500469EA-015A-46C5-8C16-071F5DA0FAEC}"/>
              </a:ext>
            </a:extLst>
          </p:cNvPr>
          <p:cNvPicPr>
            <a:picLocks noChangeAspect="1"/>
          </p:cNvPicPr>
          <p:nvPr/>
        </p:nvPicPr>
        <p:blipFill>
          <a:blip r:embed="rId2"/>
          <a:stretch>
            <a:fillRect/>
          </a:stretch>
        </p:blipFill>
        <p:spPr>
          <a:xfrm>
            <a:off x="5867485" y="685800"/>
            <a:ext cx="6199824" cy="5756979"/>
          </a:xfrm>
          <a:prstGeom prst="rect">
            <a:avLst/>
          </a:prstGeom>
        </p:spPr>
      </p:pic>
      <p:sp>
        <p:nvSpPr>
          <p:cNvPr id="6" name="TextBox 5">
            <a:extLst>
              <a:ext uri="{FF2B5EF4-FFF2-40B4-BE49-F238E27FC236}">
                <a16:creationId xmlns:a16="http://schemas.microsoft.com/office/drawing/2014/main" id="{A88B2E90-035A-49EC-A85F-FAF3DFFE1C8F}"/>
              </a:ext>
            </a:extLst>
          </p:cNvPr>
          <p:cNvSpPr txBox="1"/>
          <p:nvPr/>
        </p:nvSpPr>
        <p:spPr>
          <a:xfrm>
            <a:off x="138544" y="1969097"/>
            <a:ext cx="5576456" cy="4693593"/>
          </a:xfrm>
          <a:prstGeom prst="rect">
            <a:avLst/>
          </a:prstGeom>
          <a:noFill/>
        </p:spPr>
        <p:txBody>
          <a:bodyPr wrap="square" rtlCol="0">
            <a:spAutoFit/>
          </a:bodyPr>
          <a:lstStyle/>
          <a:p>
            <a:r>
              <a:rPr lang="en-US" sz="2300" dirty="0">
                <a:latin typeface="Calibri" panose="020F0502020204030204" pitchFamily="34" charset="0"/>
                <a:cs typeface="Calibri" panose="020F0502020204030204" pitchFamily="34" charset="0"/>
              </a:rPr>
              <a:t>The feed point impedance of a horizontal</a:t>
            </a:r>
          </a:p>
          <a:p>
            <a:r>
              <a:rPr lang="en-US" sz="2300" dirty="0">
                <a:latin typeface="Calibri" panose="020F0502020204030204" pitchFamily="34" charset="0"/>
                <a:cs typeface="Calibri" panose="020F0502020204030204" pitchFamily="34" charset="0"/>
              </a:rPr>
              <a:t>dipole over perfect ground varies dramatically with height. At ground level, the antenna is effectively “shorted out” by its electrical image. As the antenna is raised, the impedance gradually approaches the 72-Ω feed point impedance of a dipole in free space.</a:t>
            </a:r>
          </a:p>
          <a:p>
            <a:endParaRPr lang="en-US" sz="1400" dirty="0">
              <a:latin typeface="Calibri" panose="020F0502020204030204" pitchFamily="34" charset="0"/>
              <a:cs typeface="Calibri" panose="020F0502020204030204" pitchFamily="34" charset="0"/>
            </a:endParaRPr>
          </a:p>
          <a:p>
            <a:r>
              <a:rPr lang="en-US" sz="2300" dirty="0">
                <a:latin typeface="Calibri" panose="020F0502020204030204" pitchFamily="34" charset="0"/>
                <a:cs typeface="Calibri" panose="020F0502020204030204" pitchFamily="34" charset="0"/>
              </a:rPr>
              <a:t>Above 1⁄4 λ, the impedance varies as suggested by Figure 7.5, eventually reaching a stable value at a height of several wavelengths.</a:t>
            </a:r>
          </a:p>
        </p:txBody>
      </p:sp>
    </p:spTree>
    <p:extLst>
      <p:ext uri="{BB962C8B-B14F-4D97-AF65-F5344CB8AC3E}">
        <p14:creationId xmlns:p14="http://schemas.microsoft.com/office/powerpoint/2010/main" val="131745120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D1EE83-C81E-42C4-BF2F-6FA1CEADDE1C}"/>
              </a:ext>
            </a:extLst>
          </p:cNvPr>
          <p:cNvSpPr>
            <a:spLocks noGrp="1"/>
          </p:cNvSpPr>
          <p:nvPr>
            <p:ph type="title"/>
          </p:nvPr>
        </p:nvSpPr>
        <p:spPr/>
        <p:txBody>
          <a:bodyPr/>
          <a:lstStyle/>
          <a:p>
            <a:r>
              <a:rPr lang="en-US" dirty="0"/>
              <a:t>Effects of Ground (cont.)</a:t>
            </a:r>
          </a:p>
        </p:txBody>
      </p:sp>
      <p:sp>
        <p:nvSpPr>
          <p:cNvPr id="3" name="Content Placeholder 2">
            <a:extLst>
              <a:ext uri="{FF2B5EF4-FFF2-40B4-BE49-F238E27FC236}">
                <a16:creationId xmlns:a16="http://schemas.microsoft.com/office/drawing/2014/main" id="{E08FC8A2-6D83-4CFE-92D9-C36EDA0BCDAA}"/>
              </a:ext>
            </a:extLst>
          </p:cNvPr>
          <p:cNvSpPr>
            <a:spLocks noGrp="1"/>
          </p:cNvSpPr>
          <p:nvPr>
            <p:ph idx="1"/>
          </p:nvPr>
        </p:nvSpPr>
        <p:spPr>
          <a:xfrm>
            <a:off x="609600" y="2169994"/>
            <a:ext cx="10972800" cy="4380228"/>
          </a:xfrm>
        </p:spPr>
        <p:txBody>
          <a:bodyPr/>
          <a:lstStyle/>
          <a:p>
            <a:r>
              <a:rPr lang="en-US" dirty="0"/>
              <a:t>Height above ground also affects radiation patterns because of reflection of the antenna’s radiated energy by the ground</a:t>
            </a:r>
          </a:p>
          <a:p>
            <a:r>
              <a:rPr lang="en-US" dirty="0"/>
              <a:t>The direct and reflected signals take different amounts of time to travel to the receiving antenna so they can add together, cancel each other, or any combination in between</a:t>
            </a:r>
          </a:p>
          <a:p>
            <a:r>
              <a:rPr lang="en-US" dirty="0"/>
              <a:t>Fig 7.6 shows what happens when a dipole is raised in steps from a very low height to more than one wavelength above ground</a:t>
            </a:r>
          </a:p>
        </p:txBody>
      </p:sp>
    </p:spTree>
    <p:extLst>
      <p:ext uri="{BB962C8B-B14F-4D97-AF65-F5344CB8AC3E}">
        <p14:creationId xmlns:p14="http://schemas.microsoft.com/office/powerpoint/2010/main" val="3609220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D47EA2-4146-4BA6-8B0F-ECFB3C0CD497}"/>
              </a:ext>
            </a:extLst>
          </p:cNvPr>
          <p:cNvSpPr>
            <a:spLocks noGrp="1"/>
          </p:cNvSpPr>
          <p:nvPr>
            <p:ph type="title"/>
          </p:nvPr>
        </p:nvSpPr>
        <p:spPr>
          <a:xfrm>
            <a:off x="152400" y="1295400"/>
            <a:ext cx="1699146" cy="874595"/>
          </a:xfrm>
        </p:spPr>
        <p:txBody>
          <a:bodyPr/>
          <a:lstStyle/>
          <a:p>
            <a:pPr algn="l"/>
            <a:r>
              <a:rPr lang="en-US" dirty="0"/>
              <a:t>Fig 7.6</a:t>
            </a:r>
          </a:p>
        </p:txBody>
      </p:sp>
      <p:pic>
        <p:nvPicPr>
          <p:cNvPr id="5" name="Picture 4">
            <a:extLst>
              <a:ext uri="{FF2B5EF4-FFF2-40B4-BE49-F238E27FC236}">
                <a16:creationId xmlns:a16="http://schemas.microsoft.com/office/drawing/2014/main" id="{0586B18D-46CA-4DD0-B4ED-F425E23D5886}"/>
              </a:ext>
            </a:extLst>
          </p:cNvPr>
          <p:cNvPicPr>
            <a:picLocks noChangeAspect="1"/>
          </p:cNvPicPr>
          <p:nvPr/>
        </p:nvPicPr>
        <p:blipFill>
          <a:blip r:embed="rId2"/>
          <a:stretch>
            <a:fillRect/>
          </a:stretch>
        </p:blipFill>
        <p:spPr>
          <a:xfrm>
            <a:off x="4343400" y="1367138"/>
            <a:ext cx="7696200" cy="4957462"/>
          </a:xfrm>
          <a:prstGeom prst="rect">
            <a:avLst/>
          </a:prstGeom>
        </p:spPr>
      </p:pic>
      <p:sp>
        <p:nvSpPr>
          <p:cNvPr id="6" name="TextBox 5">
            <a:extLst>
              <a:ext uri="{FF2B5EF4-FFF2-40B4-BE49-F238E27FC236}">
                <a16:creationId xmlns:a16="http://schemas.microsoft.com/office/drawing/2014/main" id="{64615152-218E-46DC-947F-56184FE3B717}"/>
              </a:ext>
            </a:extLst>
          </p:cNvPr>
          <p:cNvSpPr txBox="1"/>
          <p:nvPr/>
        </p:nvSpPr>
        <p:spPr>
          <a:xfrm>
            <a:off x="152400" y="2169995"/>
            <a:ext cx="4038600" cy="4278094"/>
          </a:xfrm>
          <a:prstGeom prst="rect">
            <a:avLst/>
          </a:prstGeom>
          <a:noFill/>
        </p:spPr>
        <p:txBody>
          <a:bodyPr wrap="square" rtlCol="0">
            <a:spAutoFit/>
          </a:bodyPr>
          <a:lstStyle/>
          <a:p>
            <a:r>
              <a:rPr lang="en-US" sz="2000" dirty="0">
                <a:latin typeface="Calibri" panose="020F0502020204030204" pitchFamily="34" charset="0"/>
                <a:cs typeface="Calibri" panose="020F0502020204030204" pitchFamily="34" charset="0"/>
              </a:rPr>
              <a:t>As a low dipole starting at 1⁄8 wavelength above ground is </a:t>
            </a:r>
          </a:p>
          <a:p>
            <a:r>
              <a:rPr lang="en-US" sz="2000" dirty="0">
                <a:latin typeface="Calibri" panose="020F0502020204030204" pitchFamily="34" charset="0"/>
                <a:cs typeface="Calibri" panose="020F0502020204030204" pitchFamily="34" charset="0"/>
              </a:rPr>
              <a:t>raised, the effects of its electrical  ground image cause the elevation pattern to flatten out. At multiples of 1/2 wavelength in height, the pattern has a null in the vertical direction because the direct and reflected signals cancel.</a:t>
            </a:r>
          </a:p>
          <a:p>
            <a:endParaRPr lang="en-US" sz="1200" dirty="0">
              <a:latin typeface="Calibri" panose="020F0502020204030204" pitchFamily="34" charset="0"/>
              <a:cs typeface="Calibri" panose="020F0502020204030204" pitchFamily="34" charset="0"/>
            </a:endParaRPr>
          </a:p>
          <a:p>
            <a:r>
              <a:rPr lang="en-US" sz="2000" i="1" dirty="0">
                <a:solidFill>
                  <a:srgbClr val="C00000"/>
                </a:solidFill>
                <a:latin typeface="Calibri" panose="020F0502020204030204" pitchFamily="34" charset="0"/>
                <a:cs typeface="Calibri" panose="020F0502020204030204" pitchFamily="34" charset="0"/>
              </a:rPr>
              <a:t>At heights below 1⁄2 wavelength, the dipole’s pattern is almost omnidirectional and is maximum straight up.</a:t>
            </a:r>
          </a:p>
        </p:txBody>
      </p:sp>
    </p:spTree>
    <p:extLst>
      <p:ext uri="{BB962C8B-B14F-4D97-AF65-F5344CB8AC3E}">
        <p14:creationId xmlns:p14="http://schemas.microsoft.com/office/powerpoint/2010/main" val="33784740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D84803-9251-4ED8-BE6E-7C6774E98D95}"/>
              </a:ext>
            </a:extLst>
          </p:cNvPr>
          <p:cNvSpPr>
            <a:spLocks noGrp="1"/>
          </p:cNvSpPr>
          <p:nvPr>
            <p:ph type="title"/>
          </p:nvPr>
        </p:nvSpPr>
        <p:spPr/>
        <p:txBody>
          <a:bodyPr/>
          <a:lstStyle/>
          <a:p>
            <a:r>
              <a:rPr lang="en-US" dirty="0"/>
              <a:t>NVIS Propagation</a:t>
            </a:r>
          </a:p>
        </p:txBody>
      </p:sp>
      <p:sp>
        <p:nvSpPr>
          <p:cNvPr id="3" name="Content Placeholder 2">
            <a:extLst>
              <a:ext uri="{FF2B5EF4-FFF2-40B4-BE49-F238E27FC236}">
                <a16:creationId xmlns:a16="http://schemas.microsoft.com/office/drawing/2014/main" id="{39619275-C7E0-4503-8E81-000C36041B3A}"/>
              </a:ext>
            </a:extLst>
          </p:cNvPr>
          <p:cNvSpPr>
            <a:spLocks noGrp="1"/>
          </p:cNvSpPr>
          <p:nvPr>
            <p:ph idx="1"/>
          </p:nvPr>
        </p:nvSpPr>
        <p:spPr>
          <a:xfrm>
            <a:off x="609600" y="2169994"/>
            <a:ext cx="10972800" cy="4380228"/>
          </a:xfrm>
        </p:spPr>
        <p:txBody>
          <a:bodyPr/>
          <a:lstStyle/>
          <a:p>
            <a:pPr>
              <a:buClr>
                <a:schemeClr val="tx1"/>
              </a:buClr>
            </a:pPr>
            <a:r>
              <a:rPr lang="en-US" i="1" dirty="0">
                <a:solidFill>
                  <a:srgbClr val="C00000"/>
                </a:solidFill>
              </a:rPr>
              <a:t>Near-vertical incidence sky-wave</a:t>
            </a:r>
            <a:r>
              <a:rPr lang="en-US" dirty="0"/>
              <a:t> propagation are signals that go straight up</a:t>
            </a:r>
          </a:p>
          <a:p>
            <a:r>
              <a:rPr lang="en-US" dirty="0"/>
              <a:t>Signals radiated at high vertical angles on low frequencies are usually reflected back to the ground over a wide area, ensuring good communication</a:t>
            </a:r>
          </a:p>
          <a:p>
            <a:r>
              <a:rPr lang="en-US" dirty="0"/>
              <a:t>Horizontal dipoles from 1⁄10 to 1⁄4 wavelength high produce an omnidirectional, high-angle pattern ideal for NVIS use</a:t>
            </a:r>
          </a:p>
          <a:p>
            <a:r>
              <a:rPr lang="en-US" dirty="0"/>
              <a:t>Use by many public service teams</a:t>
            </a:r>
          </a:p>
          <a:p>
            <a:endParaRPr lang="en-US" dirty="0"/>
          </a:p>
        </p:txBody>
      </p:sp>
    </p:spTree>
    <p:extLst>
      <p:ext uri="{BB962C8B-B14F-4D97-AF65-F5344CB8AC3E}">
        <p14:creationId xmlns:p14="http://schemas.microsoft.com/office/powerpoint/2010/main" val="413063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1824E9-8BDA-416B-91AF-EA5F91F51952}"/>
              </a:ext>
            </a:extLst>
          </p:cNvPr>
          <p:cNvSpPr>
            <a:spLocks noGrp="1"/>
          </p:cNvSpPr>
          <p:nvPr>
            <p:ph type="title"/>
          </p:nvPr>
        </p:nvSpPr>
        <p:spPr/>
        <p:txBody>
          <a:bodyPr/>
          <a:lstStyle/>
          <a:p>
            <a:r>
              <a:rPr lang="en-US" dirty="0"/>
              <a:t>Effects of Ground (cont.)</a:t>
            </a:r>
          </a:p>
        </p:txBody>
      </p:sp>
      <p:sp>
        <p:nvSpPr>
          <p:cNvPr id="3" name="Content Placeholder 2">
            <a:extLst>
              <a:ext uri="{FF2B5EF4-FFF2-40B4-BE49-F238E27FC236}">
                <a16:creationId xmlns:a16="http://schemas.microsoft.com/office/drawing/2014/main" id="{7632EB26-C474-4D77-B870-B24F3C3CB213}"/>
              </a:ext>
            </a:extLst>
          </p:cNvPr>
          <p:cNvSpPr>
            <a:spLocks noGrp="1"/>
          </p:cNvSpPr>
          <p:nvPr>
            <p:ph idx="1"/>
          </p:nvPr>
        </p:nvSpPr>
        <p:spPr>
          <a:xfrm>
            <a:off x="609600" y="2286000"/>
            <a:ext cx="10972800" cy="4264222"/>
          </a:xfrm>
        </p:spPr>
        <p:txBody>
          <a:bodyPr/>
          <a:lstStyle/>
          <a:p>
            <a:r>
              <a:rPr lang="en-US" dirty="0"/>
              <a:t>Polarization also affects the amount of signal that is lost from the resistance of the ground</a:t>
            </a:r>
          </a:p>
          <a:p>
            <a:r>
              <a:rPr lang="en-US" dirty="0"/>
              <a:t>Radio waves reflecting from the ground have lower losses when the polarization of the wave is parallel to the ground (i.e., </a:t>
            </a:r>
            <a:r>
              <a:rPr lang="en-US" i="1" dirty="0">
                <a:solidFill>
                  <a:srgbClr val="C00000"/>
                </a:solidFill>
              </a:rPr>
              <a:t>horizontally polarized</a:t>
            </a:r>
            <a:r>
              <a:rPr lang="en-US" dirty="0"/>
              <a:t>)</a:t>
            </a:r>
          </a:p>
          <a:p>
            <a:r>
              <a:rPr lang="en-US" dirty="0"/>
              <a:t>Because the radiation pattern is made up of reflected waves combining with direct waves that are not reflected, lower reflection loss results in stronger maximum signal strength</a:t>
            </a:r>
          </a:p>
        </p:txBody>
      </p:sp>
    </p:spTree>
    <p:extLst>
      <p:ext uri="{BB962C8B-B14F-4D97-AF65-F5344CB8AC3E}">
        <p14:creationId xmlns:p14="http://schemas.microsoft.com/office/powerpoint/2010/main" val="329525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EC85C-7D6B-4352-80EA-A74A0445E5E2}"/>
              </a:ext>
            </a:extLst>
          </p:cNvPr>
          <p:cNvSpPr>
            <a:spLocks noGrp="1"/>
          </p:cNvSpPr>
          <p:nvPr>
            <p:ph type="title"/>
          </p:nvPr>
        </p:nvSpPr>
        <p:spPr/>
        <p:txBody>
          <a:bodyPr/>
          <a:lstStyle/>
          <a:p>
            <a:r>
              <a:rPr lang="en-US" dirty="0"/>
              <a:t>Antenna Terms</a:t>
            </a:r>
          </a:p>
        </p:txBody>
      </p:sp>
      <p:sp>
        <p:nvSpPr>
          <p:cNvPr id="8" name="Content Placeholder 7">
            <a:extLst>
              <a:ext uri="{FF2B5EF4-FFF2-40B4-BE49-F238E27FC236}">
                <a16:creationId xmlns:a16="http://schemas.microsoft.com/office/drawing/2014/main" id="{6CAD6B00-CC74-471B-AFCD-1DABCD2581EA}"/>
              </a:ext>
            </a:extLst>
          </p:cNvPr>
          <p:cNvSpPr>
            <a:spLocks noGrp="1"/>
          </p:cNvSpPr>
          <p:nvPr>
            <p:ph sz="half" idx="1"/>
          </p:nvPr>
        </p:nvSpPr>
        <p:spPr>
          <a:xfrm>
            <a:off x="228600" y="2043529"/>
            <a:ext cx="5765800" cy="4488885"/>
          </a:xfrm>
        </p:spPr>
        <p:txBody>
          <a:bodyPr/>
          <a:lstStyle/>
          <a:p>
            <a:r>
              <a:rPr lang="en-US" sz="1900" dirty="0"/>
              <a:t>Feed point impedance: Ratio of RF voltage to current at an antenna’s feed point</a:t>
            </a:r>
          </a:p>
          <a:p>
            <a:r>
              <a:rPr lang="en-US" sz="1900" dirty="0"/>
              <a:t>Resonant:  When antenna feed point impedance is completely resistive with no reactance</a:t>
            </a:r>
          </a:p>
          <a:p>
            <a:r>
              <a:rPr lang="en-US" sz="1900" dirty="0"/>
              <a:t>Radiation pattern: Graph of antenna’s signal strength in every direction or at every vertical angle</a:t>
            </a:r>
          </a:p>
          <a:p>
            <a:r>
              <a:rPr lang="en-US" sz="1900" dirty="0"/>
              <a:t>Azimuthal pattern: Shows signal strength in horizontal directions</a:t>
            </a:r>
          </a:p>
          <a:p>
            <a:r>
              <a:rPr lang="en-US" sz="1900" dirty="0"/>
              <a:t>Elevation pattern: Shows signal strength in vertical directions</a:t>
            </a:r>
          </a:p>
          <a:p>
            <a:r>
              <a:rPr lang="en-US" sz="1900" dirty="0"/>
              <a:t>Lobes: Regions in the radiation pattern where antenna is radiating a signal</a:t>
            </a:r>
          </a:p>
          <a:p>
            <a:r>
              <a:rPr lang="en-US" sz="1900" dirty="0"/>
              <a:t>Nulls: Points at which radiation is at a minimum between lobes</a:t>
            </a:r>
          </a:p>
          <a:p>
            <a:endParaRPr lang="en-US" sz="1900" dirty="0"/>
          </a:p>
        </p:txBody>
      </p:sp>
      <p:sp>
        <p:nvSpPr>
          <p:cNvPr id="9" name="Content Placeholder 8">
            <a:extLst>
              <a:ext uri="{FF2B5EF4-FFF2-40B4-BE49-F238E27FC236}">
                <a16:creationId xmlns:a16="http://schemas.microsoft.com/office/drawing/2014/main" id="{8CB192B4-E005-4597-8F32-A8480FB94834}"/>
              </a:ext>
            </a:extLst>
          </p:cNvPr>
          <p:cNvSpPr>
            <a:spLocks noGrp="1"/>
          </p:cNvSpPr>
          <p:nvPr>
            <p:ph sz="half" idx="2"/>
          </p:nvPr>
        </p:nvSpPr>
        <p:spPr>
          <a:xfrm>
            <a:off x="6197600" y="2043529"/>
            <a:ext cx="5613400" cy="4336485"/>
          </a:xfrm>
        </p:spPr>
        <p:txBody>
          <a:bodyPr/>
          <a:lstStyle/>
          <a:p>
            <a:r>
              <a:rPr lang="en-US" sz="1900" dirty="0"/>
              <a:t>Isotropic antenna: Radiates equally in every possible direction (</a:t>
            </a:r>
            <a:r>
              <a:rPr lang="en-US" sz="1900" i="1" dirty="0">
                <a:solidFill>
                  <a:srgbClr val="C00000"/>
                </a:solidFill>
              </a:rPr>
              <a:t>theoretical only</a:t>
            </a:r>
            <a:r>
              <a:rPr lang="en-US" sz="1900" dirty="0"/>
              <a:t>)</a:t>
            </a:r>
          </a:p>
          <a:p>
            <a:r>
              <a:rPr lang="en-US" sz="1900" dirty="0"/>
              <a:t>Omnidirectional antenna: Radiates a signal equally in every horizontal direction</a:t>
            </a:r>
          </a:p>
          <a:p>
            <a:r>
              <a:rPr lang="en-US" sz="1900" dirty="0"/>
              <a:t>Directional antenna: Radiates preferentially in one or more directions</a:t>
            </a:r>
          </a:p>
          <a:p>
            <a:r>
              <a:rPr lang="en-US" sz="1900" dirty="0"/>
              <a:t>Gain: Concentrating transmitted or received signals in a specific direction</a:t>
            </a:r>
          </a:p>
          <a:p>
            <a:r>
              <a:rPr lang="en-US" sz="1900" dirty="0"/>
              <a:t>Front-to-back ratio: Ratio of gain in the preferred or forward direction to the opposite direction</a:t>
            </a:r>
          </a:p>
          <a:p>
            <a:r>
              <a:rPr lang="en-US" sz="1900" dirty="0"/>
              <a:t>Front-to-side ratio: Ratio of gain in the preferred or forward direction to directions at right angles</a:t>
            </a:r>
          </a:p>
        </p:txBody>
      </p:sp>
    </p:spTree>
    <p:extLst>
      <p:ext uri="{BB962C8B-B14F-4D97-AF65-F5344CB8AC3E}">
        <p14:creationId xmlns:p14="http://schemas.microsoft.com/office/powerpoint/2010/main" val="209121528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376632452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purpose of a capacitance hat on a mobile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To increase the power handling capacity of a whip antenna</a:t>
            </a:r>
          </a:p>
          <a:p>
            <a:pPr marL="457200" indent="-457200">
              <a:buFont typeface="+mj-lt"/>
              <a:buAutoNum type="alphaUcPeriod"/>
            </a:pPr>
            <a:r>
              <a:rPr lang="en-US" b="0" i="0" u="none" strike="noStrike" baseline="0" dirty="0">
                <a:latin typeface="Calibri" panose="020F0502020204030204" pitchFamily="34" charset="0"/>
              </a:rPr>
              <a:t>To allow automatic band changing</a:t>
            </a:r>
          </a:p>
          <a:p>
            <a:pPr marL="457200" indent="-457200">
              <a:buFont typeface="+mj-lt"/>
              <a:buAutoNum type="alphaUcPeriod"/>
            </a:pPr>
            <a:r>
              <a:rPr lang="en-US" b="0" i="0" u="none" strike="noStrike" baseline="0" dirty="0">
                <a:latin typeface="Calibri" panose="020F0502020204030204" pitchFamily="34" charset="0"/>
              </a:rPr>
              <a:t>To electrically lengthen a physically short antenna</a:t>
            </a:r>
          </a:p>
          <a:p>
            <a:pPr marL="457200" indent="-457200">
              <a:buFont typeface="+mj-lt"/>
              <a:buAutoNum type="alphaUcPeriod"/>
            </a:pPr>
            <a:r>
              <a:rPr lang="en-US" b="0" i="0" u="none" strike="noStrike" baseline="0" dirty="0">
                <a:latin typeface="Calibri" panose="020F0502020204030204" pitchFamily="34" charset="0"/>
              </a:rPr>
              <a:t>To allow remote tuning</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G4E01 (C) Page 7-6</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91278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purpose of a corona ball on an HF mobile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To narrow the operating bandwidth of the antenna</a:t>
            </a:r>
          </a:p>
          <a:p>
            <a:pPr marL="457200" indent="-457200">
              <a:buFont typeface="+mj-lt"/>
              <a:buAutoNum type="alphaUcPeriod"/>
            </a:pPr>
            <a:r>
              <a:rPr lang="en-US" b="0" i="0" u="none" strike="noStrike" baseline="0" dirty="0">
                <a:latin typeface="Calibri" panose="020F0502020204030204" pitchFamily="34" charset="0"/>
              </a:rPr>
              <a:t>To increase the “Q” of the antenna</a:t>
            </a:r>
          </a:p>
          <a:p>
            <a:pPr marL="457200" indent="-457200">
              <a:buFont typeface="+mj-lt"/>
              <a:buAutoNum type="alphaUcPeriod"/>
            </a:pPr>
            <a:r>
              <a:rPr lang="en-US" b="0" i="0" u="none" strike="noStrike" baseline="0" dirty="0">
                <a:latin typeface="Calibri" panose="020F0502020204030204" pitchFamily="34" charset="0"/>
              </a:rPr>
              <a:t>To reduce the chance of damage if the antenna should strike an object</a:t>
            </a:r>
          </a:p>
          <a:p>
            <a:pPr marL="457200" indent="-457200">
              <a:buFont typeface="+mj-lt"/>
              <a:buAutoNum type="alphaUcPeriod"/>
            </a:pPr>
            <a:r>
              <a:rPr lang="en-US" b="0" i="0" u="none" strike="noStrike" baseline="0" dirty="0">
                <a:latin typeface="Calibri" panose="020F0502020204030204" pitchFamily="34" charset="0"/>
              </a:rPr>
              <a:t>To reduce RF voltage discharge from the tip of the antenna while transmitting</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G4E02 (D) Page 7-6</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943594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75D46-717A-4475-8C4A-E718F8B32751}"/>
              </a:ext>
            </a:extLst>
          </p:cNvPr>
          <p:cNvSpPr>
            <a:spLocks noGrp="1"/>
          </p:cNvSpPr>
          <p:nvPr>
            <p:ph type="title"/>
          </p:nvPr>
        </p:nvSpPr>
        <p:spPr>
          <a:xfrm>
            <a:off x="609600" y="1828800"/>
            <a:ext cx="10972800" cy="4495800"/>
          </a:xfrm>
        </p:spPr>
        <p:txBody>
          <a:bodyPr/>
          <a:lstStyle/>
          <a:p>
            <a:r>
              <a:rPr lang="en-US" dirty="0"/>
              <a:t>Module 7</a:t>
            </a:r>
            <a:br>
              <a:rPr lang="en-US" dirty="0"/>
            </a:br>
            <a:br>
              <a:rPr lang="en-US" sz="3800" dirty="0"/>
            </a:br>
            <a:r>
              <a:rPr lang="en-US" dirty="0"/>
              <a:t>ARRL General Class</a:t>
            </a:r>
            <a:br>
              <a:rPr lang="en-US" dirty="0"/>
            </a:br>
            <a:r>
              <a:rPr lang="en-US" dirty="0"/>
              <a:t>Chapter 7 – Antennas</a:t>
            </a:r>
            <a:br>
              <a:rPr lang="en-US" dirty="0"/>
            </a:br>
            <a:r>
              <a:rPr lang="en-US" dirty="0"/>
              <a:t>(7.1, 7.2, 7.3, 7.4, 7.5)</a:t>
            </a:r>
            <a:br>
              <a:rPr lang="en-US" dirty="0"/>
            </a:br>
            <a:br>
              <a:rPr lang="en-US" sz="3200" dirty="0"/>
            </a:br>
            <a:r>
              <a:rPr lang="en-US" sz="3200" dirty="0"/>
              <a:t>Dipoles, Ground-planes, Yagi Antennas, Loop Antennas, Specialized Antennas, Feed Lines</a:t>
            </a:r>
            <a:br>
              <a:rPr lang="en-US" dirty="0"/>
            </a:br>
            <a:endParaRPr lang="en-US" dirty="0"/>
          </a:p>
        </p:txBody>
      </p:sp>
    </p:spTree>
    <p:extLst>
      <p:ext uri="{BB962C8B-B14F-4D97-AF65-F5344CB8AC3E}">
        <p14:creationId xmlns:p14="http://schemas.microsoft.com/office/powerpoint/2010/main" val="33822822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one disadvantage of using a shortened mobile antenna as opposed to a full-size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Short antennas are more likely to cause distortion of transmitted signals</a:t>
            </a:r>
          </a:p>
          <a:p>
            <a:pPr marL="457200" indent="-457200">
              <a:buFont typeface="+mj-lt"/>
              <a:buAutoNum type="alphaUcPeriod"/>
            </a:pPr>
            <a:r>
              <a:rPr lang="en-US" b="0" i="0" u="none" strike="noStrike" baseline="0" dirty="0">
                <a:latin typeface="Calibri" panose="020F0502020204030204" pitchFamily="34" charset="0"/>
              </a:rPr>
              <a:t>Short antennas can only receive circularly polarized signals</a:t>
            </a:r>
          </a:p>
          <a:p>
            <a:pPr marL="457200" indent="-457200">
              <a:buFont typeface="+mj-lt"/>
              <a:buAutoNum type="alphaUcPeriod"/>
            </a:pPr>
            <a:r>
              <a:rPr lang="en-US" b="0" i="0" u="none" strike="noStrike" baseline="0" dirty="0">
                <a:latin typeface="Calibri" panose="020F0502020204030204" pitchFamily="34" charset="0"/>
              </a:rPr>
              <a:t>Operating bandwidth may be very limited</a:t>
            </a:r>
          </a:p>
          <a:p>
            <a:pPr marL="457200" indent="-457200">
              <a:buFont typeface="+mj-lt"/>
              <a:buAutoNum type="alphaUcPeriod"/>
            </a:pPr>
            <a:r>
              <a:rPr lang="en-US" b="0" i="0" u="none" strike="noStrike" baseline="0" dirty="0">
                <a:latin typeface="Calibri" panose="020F0502020204030204" pitchFamily="34" charset="0"/>
              </a:rPr>
              <a:t>Harmonic radiation may increase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G4E06 (C) Page 7-6</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783466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a common way to adjust the feed-point impedance of a quarter wave ground-plane vertical antenna to be approximately 50 ohms?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Slope the radials upward</a:t>
            </a:r>
          </a:p>
          <a:p>
            <a:pPr marL="457200" indent="-457200">
              <a:buFont typeface="+mj-lt"/>
              <a:buAutoNum type="alphaUcPeriod"/>
            </a:pPr>
            <a:r>
              <a:rPr lang="en-US" b="0" i="0" u="none" strike="noStrike" baseline="0" dirty="0">
                <a:latin typeface="Calibri" panose="020F0502020204030204" pitchFamily="34" charset="0"/>
              </a:rPr>
              <a:t>Slope the radials downward</a:t>
            </a:r>
          </a:p>
          <a:p>
            <a:pPr marL="457200" indent="-457200">
              <a:buFont typeface="+mj-lt"/>
              <a:buAutoNum type="alphaUcPeriod"/>
            </a:pPr>
            <a:r>
              <a:rPr lang="en-US" b="0" i="0" u="none" strike="noStrike" baseline="0" dirty="0">
                <a:latin typeface="Calibri" panose="020F0502020204030204" pitchFamily="34" charset="0"/>
              </a:rPr>
              <a:t>Lengthen the radials</a:t>
            </a:r>
          </a:p>
          <a:p>
            <a:pPr marL="457200" indent="-457200">
              <a:buFont typeface="+mj-lt"/>
              <a:buAutoNum type="alphaUcPeriod"/>
            </a:pPr>
            <a:r>
              <a:rPr lang="en-US" b="0" i="0" u="none" strike="noStrike" baseline="0" dirty="0">
                <a:latin typeface="Calibri" panose="020F0502020204030204" pitchFamily="34" charset="0"/>
              </a:rPr>
              <a:t>Shorten the radials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G9B02 (B) Page 7-5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1934490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best describes the radiation pattern of a quarter-wave, ground-plane vertical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Bi-directional in azimuth</a:t>
            </a:r>
          </a:p>
          <a:p>
            <a:pPr marL="457200" indent="-457200">
              <a:buFont typeface="+mj-lt"/>
              <a:buAutoNum type="alphaUcPeriod"/>
            </a:pPr>
            <a:r>
              <a:rPr lang="en-US" b="0" i="0" u="none" strike="noStrike" baseline="0" dirty="0">
                <a:latin typeface="Calibri" panose="020F0502020204030204" pitchFamily="34" charset="0"/>
              </a:rPr>
              <a:t>Isotropic</a:t>
            </a:r>
          </a:p>
          <a:p>
            <a:pPr marL="457200" indent="-457200">
              <a:buFont typeface="+mj-lt"/>
              <a:buAutoNum type="alphaUcPeriod"/>
            </a:pPr>
            <a:r>
              <a:rPr lang="en-US" b="0" i="0" u="none" strike="noStrike" baseline="0" dirty="0">
                <a:latin typeface="Calibri" panose="020F0502020204030204" pitchFamily="34" charset="0"/>
              </a:rPr>
              <a:t>Hemispherical</a:t>
            </a:r>
          </a:p>
          <a:p>
            <a:pPr marL="457200" indent="-457200">
              <a:buFont typeface="+mj-lt"/>
              <a:buAutoNum type="alphaUcPeriod"/>
            </a:pPr>
            <a:r>
              <a:rPr lang="en-US" b="0" i="0" u="none" strike="noStrike" baseline="0" dirty="0">
                <a:latin typeface="Calibri" panose="020F0502020204030204" pitchFamily="34" charset="0"/>
              </a:rPr>
              <a:t>Omnidirectional in azimuth</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G9B03 (D) Page 7-4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281899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radiation pattern of a dipole antenna in free space in a plane containing the conductor?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is a figure-eight at right angles to the antenna</a:t>
            </a:r>
          </a:p>
          <a:p>
            <a:pPr marL="457200" indent="-457200">
              <a:buFont typeface="+mj-lt"/>
              <a:buAutoNum type="alphaUcPeriod"/>
            </a:pPr>
            <a:r>
              <a:rPr lang="en-US" b="0" i="0" u="none" strike="noStrike" baseline="0" dirty="0">
                <a:latin typeface="Calibri" panose="020F0502020204030204" pitchFamily="34" charset="0"/>
              </a:rPr>
              <a:t>It is a figure-eight off both ends of the antenna</a:t>
            </a:r>
          </a:p>
          <a:p>
            <a:pPr marL="457200" indent="-457200">
              <a:buFont typeface="+mj-lt"/>
              <a:buAutoNum type="alphaUcPeriod"/>
            </a:pPr>
            <a:r>
              <a:rPr lang="en-US" b="0" i="0" u="none" strike="noStrike" baseline="0" dirty="0">
                <a:latin typeface="Calibri" panose="020F0502020204030204" pitchFamily="34" charset="0"/>
              </a:rPr>
              <a:t>It is a circle (equal radiation in all directions)</a:t>
            </a:r>
          </a:p>
          <a:p>
            <a:pPr marL="457200" indent="-457200">
              <a:buFont typeface="+mj-lt"/>
              <a:buAutoNum type="alphaUcPeriod"/>
            </a:pPr>
            <a:r>
              <a:rPr lang="en-US" b="0" i="0" u="none" strike="noStrike" baseline="0" dirty="0">
                <a:latin typeface="Calibri" panose="020F0502020204030204" pitchFamily="34" charset="0"/>
              </a:rPr>
              <a:t>It has a pair of lobes on one side of the antenna and a single lobe on the other side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G9B04 (A) Page 7-2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65535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does antenna height affect the horizontal (azimuthal) radiation pattern of a horizontal dipole HF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If the antenna is too high, the pattern becomes unpredictable</a:t>
            </a:r>
          </a:p>
          <a:p>
            <a:pPr marL="457200" indent="-457200">
              <a:buFont typeface="+mj-lt"/>
              <a:buAutoNum type="alphaUcPeriod"/>
            </a:pPr>
            <a:r>
              <a:rPr lang="en-US" b="0" i="0" u="none" strike="noStrike" baseline="0" dirty="0">
                <a:latin typeface="Calibri" panose="020F0502020204030204" pitchFamily="34" charset="0"/>
              </a:rPr>
              <a:t>Antenna height has no effect on the pattern</a:t>
            </a:r>
          </a:p>
          <a:p>
            <a:pPr marL="457200" indent="-457200">
              <a:buFont typeface="+mj-lt"/>
              <a:buAutoNum type="alphaUcPeriod"/>
            </a:pPr>
            <a:r>
              <a:rPr lang="en-US" b="0" i="0" u="none" strike="noStrike" baseline="0" dirty="0">
                <a:latin typeface="Calibri" panose="020F0502020204030204" pitchFamily="34" charset="0"/>
              </a:rPr>
              <a:t>If the antenna is less than 1/2 wavelength high, the azimuthal pattern is almost omnidirectional</a:t>
            </a:r>
          </a:p>
          <a:p>
            <a:pPr marL="457200" indent="-457200">
              <a:buFont typeface="+mj-lt"/>
              <a:buAutoNum type="alphaUcPeriod"/>
            </a:pPr>
            <a:r>
              <a:rPr lang="en-US" b="0" i="0" u="none" strike="noStrike" baseline="0" dirty="0">
                <a:latin typeface="Calibri" panose="020F0502020204030204" pitchFamily="34" charset="0"/>
              </a:rPr>
              <a:t>If the antenna is less than 1/2 wavelength high, radiation off the ends of the wire is eliminated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G9B05 (C) Page 7-6</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040727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Where should the radial wires of a ground-mounted vertical antenna system be placed?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As high as possible above the ground</a:t>
            </a:r>
          </a:p>
          <a:p>
            <a:pPr marL="457200" indent="-457200">
              <a:buFont typeface="+mj-lt"/>
              <a:buAutoNum type="alphaUcPeriod"/>
            </a:pPr>
            <a:r>
              <a:rPr lang="en-US" b="0" i="0" u="none" strike="noStrike" baseline="0" dirty="0">
                <a:latin typeface="Calibri" panose="020F0502020204030204" pitchFamily="34" charset="0"/>
              </a:rPr>
              <a:t>Parallel to the antenna element</a:t>
            </a:r>
          </a:p>
          <a:p>
            <a:pPr marL="457200" indent="-457200">
              <a:buFont typeface="+mj-lt"/>
              <a:buAutoNum type="alphaUcPeriod"/>
            </a:pPr>
            <a:r>
              <a:rPr lang="en-US" b="0" i="0" u="none" strike="noStrike" baseline="0" dirty="0">
                <a:latin typeface="Calibri" panose="020F0502020204030204" pitchFamily="34" charset="0"/>
              </a:rPr>
              <a:t>On the surface of the Earth or buried a few inches below the ground</a:t>
            </a:r>
          </a:p>
          <a:p>
            <a:pPr marL="457200" indent="-457200">
              <a:buFont typeface="+mj-lt"/>
              <a:buAutoNum type="alphaUcPeriod"/>
            </a:pPr>
            <a:r>
              <a:rPr lang="en-US" b="0" i="0" u="none" strike="noStrike" baseline="0" dirty="0">
                <a:latin typeface="Calibri" panose="020F0502020204030204" pitchFamily="34" charset="0"/>
              </a:rPr>
              <a:t>At the center of the antenna</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G9B06 (C) Page 7-4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772554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does the feed-point impedance of a 1/2 wave dipole antenna change as the antenna is lowered below 1/4 wave above ground?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steadily increases</a:t>
            </a:r>
          </a:p>
          <a:p>
            <a:pPr marL="457200" indent="-457200">
              <a:buFont typeface="+mj-lt"/>
              <a:buAutoNum type="alphaUcPeriod"/>
            </a:pPr>
            <a:r>
              <a:rPr lang="en-US" b="0" i="0" u="none" strike="noStrike" baseline="0" dirty="0">
                <a:latin typeface="Calibri" panose="020F0502020204030204" pitchFamily="34" charset="0"/>
              </a:rPr>
              <a:t>It steadily decreases</a:t>
            </a:r>
          </a:p>
          <a:p>
            <a:pPr marL="457200" indent="-457200">
              <a:buFont typeface="+mj-lt"/>
              <a:buAutoNum type="alphaUcPeriod"/>
            </a:pPr>
            <a:r>
              <a:rPr lang="en-US" b="0" i="0" u="none" strike="noStrike" baseline="0" dirty="0">
                <a:latin typeface="Calibri" panose="020F0502020204030204" pitchFamily="34" charset="0"/>
              </a:rPr>
              <a:t>It peaks at about 1/8 wavelength above ground</a:t>
            </a:r>
          </a:p>
          <a:p>
            <a:pPr marL="457200" indent="-457200">
              <a:buFont typeface="+mj-lt"/>
              <a:buAutoNum type="alphaUcPeriod"/>
            </a:pPr>
            <a:r>
              <a:rPr lang="en-US" b="0" i="0" u="none" strike="noStrike" baseline="0" dirty="0">
                <a:latin typeface="Calibri" panose="020F0502020204030204" pitchFamily="34" charset="0"/>
              </a:rPr>
              <a:t>It is unaffected by the height above ground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G9B07 (B) Page 7-6</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4264458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does the feed point impedance of a 1/2 wave dipole change as the feed point is moved from the center toward the ends?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steadily increases</a:t>
            </a:r>
          </a:p>
          <a:p>
            <a:pPr marL="457200" indent="-457200">
              <a:buFont typeface="+mj-lt"/>
              <a:buAutoNum type="alphaUcPeriod"/>
            </a:pPr>
            <a:r>
              <a:rPr lang="en-US" b="0" i="0" u="none" strike="noStrike" baseline="0" dirty="0">
                <a:latin typeface="Calibri" panose="020F0502020204030204" pitchFamily="34" charset="0"/>
              </a:rPr>
              <a:t>It steadily decreases</a:t>
            </a:r>
          </a:p>
          <a:p>
            <a:pPr marL="457200" indent="-457200">
              <a:buFont typeface="+mj-lt"/>
              <a:buAutoNum type="alphaUcPeriod"/>
            </a:pPr>
            <a:r>
              <a:rPr lang="en-US" b="0" i="0" u="none" strike="noStrike" baseline="0" dirty="0">
                <a:latin typeface="Calibri" panose="020F0502020204030204" pitchFamily="34" charset="0"/>
              </a:rPr>
              <a:t>It peaks at about 1/8 wavelength from the end</a:t>
            </a:r>
          </a:p>
          <a:p>
            <a:pPr marL="457200" indent="-457200">
              <a:buFont typeface="+mj-lt"/>
              <a:buAutoNum type="alphaUcPeriod"/>
            </a:pPr>
            <a:r>
              <a:rPr lang="en-US" b="0" i="0" u="none" strike="noStrike" baseline="0" dirty="0">
                <a:latin typeface="Calibri" panose="020F0502020204030204" pitchFamily="34" charset="0"/>
              </a:rPr>
              <a:t>It is unaffected by the location of the feed point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G9B08 (A) Page 7-3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670422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an advantage of a horizontally polarized as compared to a vertically polarized HF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Lower ground reflection losses</a:t>
            </a:r>
          </a:p>
          <a:p>
            <a:pPr marL="457200" indent="-457200">
              <a:buFont typeface="+mj-lt"/>
              <a:buAutoNum type="alphaUcPeriod"/>
            </a:pPr>
            <a:r>
              <a:rPr lang="en-US" b="0" i="0" u="none" strike="noStrike" baseline="0" dirty="0">
                <a:latin typeface="Calibri" panose="020F0502020204030204" pitchFamily="34" charset="0"/>
              </a:rPr>
              <a:t>Lower feed-point impedance</a:t>
            </a:r>
          </a:p>
          <a:p>
            <a:pPr marL="457200" indent="-457200">
              <a:buFont typeface="+mj-lt"/>
              <a:buAutoNum type="alphaUcPeriod"/>
            </a:pPr>
            <a:r>
              <a:rPr lang="en-US" b="0" i="0" u="none" strike="noStrike" baseline="0" dirty="0">
                <a:latin typeface="Calibri" panose="020F0502020204030204" pitchFamily="34" charset="0"/>
              </a:rPr>
              <a:t>Shorter radials</a:t>
            </a:r>
          </a:p>
          <a:p>
            <a:pPr marL="457200" indent="-457200">
              <a:buFont typeface="+mj-lt"/>
              <a:buAutoNum type="alphaUcPeriod"/>
            </a:pPr>
            <a:r>
              <a:rPr lang="en-US" b="0" i="0" u="none" strike="noStrike" baseline="0" dirty="0">
                <a:latin typeface="Calibri" panose="020F0502020204030204" pitchFamily="34" charset="0"/>
              </a:rPr>
              <a:t>Lower radiation resistance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G9B09 (A) Page 7-7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0099312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approximate length for a 1/2 wave dipole antenna cut for 14.250 MHz?</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8 feet</a:t>
            </a:r>
          </a:p>
          <a:p>
            <a:pPr marL="457200" indent="-457200">
              <a:buFont typeface="+mj-lt"/>
              <a:buAutoNum type="alphaUcPeriod"/>
            </a:pPr>
            <a:r>
              <a:rPr lang="en-US" b="0" i="0" u="none" strike="noStrike" baseline="0" dirty="0">
                <a:latin typeface="Calibri" panose="020F0502020204030204" pitchFamily="34" charset="0"/>
              </a:rPr>
              <a:t>16 feet</a:t>
            </a:r>
          </a:p>
          <a:p>
            <a:pPr marL="457200" indent="-457200">
              <a:buFont typeface="+mj-lt"/>
              <a:buAutoNum type="alphaUcPeriod"/>
            </a:pPr>
            <a:r>
              <a:rPr lang="en-US" b="0" i="0" u="none" strike="noStrike" baseline="0" dirty="0">
                <a:latin typeface="Calibri" panose="020F0502020204030204" pitchFamily="34" charset="0"/>
              </a:rPr>
              <a:t>24 feet</a:t>
            </a:r>
          </a:p>
          <a:p>
            <a:pPr marL="457200" indent="-457200">
              <a:buFont typeface="+mj-lt"/>
              <a:buAutoNum type="alphaUcPeriod"/>
            </a:pPr>
            <a:r>
              <a:rPr lang="en-US" b="0" i="0" u="none" strike="noStrike" baseline="0" dirty="0">
                <a:latin typeface="Calibri" panose="020F0502020204030204" pitchFamily="34" charset="0"/>
              </a:rPr>
              <a:t>33 feet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G9B10 (D) Page 7-4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904563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7AE27-5617-43F7-AADC-9DD1897B0BAF}"/>
              </a:ext>
            </a:extLst>
          </p:cNvPr>
          <p:cNvSpPr>
            <a:spLocks noGrp="1"/>
          </p:cNvSpPr>
          <p:nvPr>
            <p:ph type="title"/>
          </p:nvPr>
        </p:nvSpPr>
        <p:spPr>
          <a:xfrm>
            <a:off x="228600" y="1295399"/>
            <a:ext cx="11734800" cy="874595"/>
          </a:xfrm>
        </p:spPr>
        <p:txBody>
          <a:bodyPr/>
          <a:lstStyle/>
          <a:p>
            <a:r>
              <a:rPr lang="en-US" dirty="0"/>
              <a:t>Dipoles</a:t>
            </a:r>
          </a:p>
        </p:txBody>
      </p:sp>
      <p:sp>
        <p:nvSpPr>
          <p:cNvPr id="3" name="Content Placeholder 2">
            <a:extLst>
              <a:ext uri="{FF2B5EF4-FFF2-40B4-BE49-F238E27FC236}">
                <a16:creationId xmlns:a16="http://schemas.microsoft.com/office/drawing/2014/main" id="{161F03A8-C91D-4D08-803F-5A6B896477A6}"/>
              </a:ext>
            </a:extLst>
          </p:cNvPr>
          <p:cNvSpPr>
            <a:spLocks noGrp="1"/>
          </p:cNvSpPr>
          <p:nvPr>
            <p:ph idx="1"/>
          </p:nvPr>
        </p:nvSpPr>
        <p:spPr>
          <a:xfrm>
            <a:off x="381000" y="2169994"/>
            <a:ext cx="11582400" cy="4380228"/>
          </a:xfrm>
        </p:spPr>
        <p:txBody>
          <a:bodyPr/>
          <a:lstStyle/>
          <a:p>
            <a:r>
              <a:rPr lang="en-US" dirty="0"/>
              <a:t>The most fundamental antenna</a:t>
            </a:r>
          </a:p>
          <a:p>
            <a:r>
              <a:rPr lang="en-US" dirty="0"/>
              <a:t>Straight conductor that is 1⁄2 wavelength (λ/2) long with feed point in the middle</a:t>
            </a:r>
          </a:p>
          <a:p>
            <a:r>
              <a:rPr lang="en-US" dirty="0"/>
              <a:t>Radiates strongest broadside to its axis in a plane containing the antenna’s conductor</a:t>
            </a:r>
          </a:p>
          <a:p>
            <a:r>
              <a:rPr lang="en-US" dirty="0"/>
              <a:t>Weakest radiation is off the ends (see Fig 7.1)</a:t>
            </a:r>
          </a:p>
          <a:p>
            <a:r>
              <a:rPr lang="en-US" dirty="0"/>
              <a:t>Shape of azimuth pattern for a dipole in free space is a figure 8</a:t>
            </a:r>
          </a:p>
        </p:txBody>
      </p:sp>
    </p:spTree>
    <p:extLst>
      <p:ext uri="{BB962C8B-B14F-4D97-AF65-F5344CB8AC3E}">
        <p14:creationId xmlns:p14="http://schemas.microsoft.com/office/powerpoint/2010/main" val="1668836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approximate length for a 1/2 wave dipole antenna cut for 3.550 MHz?</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42 feet</a:t>
            </a:r>
          </a:p>
          <a:p>
            <a:pPr marL="457200" indent="-457200">
              <a:buFont typeface="+mj-lt"/>
              <a:buAutoNum type="alphaUcPeriod"/>
            </a:pPr>
            <a:r>
              <a:rPr lang="en-US" b="0" i="0" u="none" strike="noStrike" baseline="0" dirty="0">
                <a:latin typeface="Calibri" panose="020F0502020204030204" pitchFamily="34" charset="0"/>
              </a:rPr>
              <a:t>84 feet</a:t>
            </a:r>
          </a:p>
          <a:p>
            <a:pPr marL="457200" indent="-457200">
              <a:buFont typeface="+mj-lt"/>
              <a:buAutoNum type="alphaUcPeriod"/>
            </a:pPr>
            <a:r>
              <a:rPr lang="en-US" b="0" i="0" u="none" strike="noStrike" baseline="0" dirty="0">
                <a:latin typeface="Calibri" panose="020F0502020204030204" pitchFamily="34" charset="0"/>
              </a:rPr>
              <a:t>132 feet</a:t>
            </a:r>
          </a:p>
          <a:p>
            <a:pPr marL="457200" indent="-457200">
              <a:buFont typeface="+mj-lt"/>
              <a:buAutoNum type="alphaUcPeriod"/>
            </a:pPr>
            <a:r>
              <a:rPr lang="en-US" b="0" i="0" u="none" strike="noStrike" baseline="0" dirty="0">
                <a:latin typeface="Calibri" panose="020F0502020204030204" pitchFamily="34" charset="0"/>
              </a:rPr>
              <a:t>263 feet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G9B11 (C) Page 7-3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2641675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approximate length for a 1/4 wave vertical antenna cut for 28.5 MHz?</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8 feet</a:t>
            </a:r>
          </a:p>
          <a:p>
            <a:pPr marL="457200" indent="-457200">
              <a:buFont typeface="+mj-lt"/>
              <a:buAutoNum type="alphaUcPeriod"/>
            </a:pPr>
            <a:r>
              <a:rPr lang="en-US" b="0" i="0" u="none" strike="noStrike" baseline="0" dirty="0">
                <a:latin typeface="Calibri" panose="020F0502020204030204" pitchFamily="34" charset="0"/>
              </a:rPr>
              <a:t>11 feet</a:t>
            </a:r>
          </a:p>
          <a:p>
            <a:pPr marL="457200" indent="-457200">
              <a:buFont typeface="+mj-lt"/>
              <a:buAutoNum type="alphaUcPeriod"/>
            </a:pPr>
            <a:r>
              <a:rPr lang="en-US" b="0" i="0" u="none" strike="noStrike" baseline="0" dirty="0">
                <a:latin typeface="Calibri" panose="020F0502020204030204" pitchFamily="34" charset="0"/>
              </a:rPr>
              <a:t>16 feet</a:t>
            </a:r>
          </a:p>
          <a:p>
            <a:pPr marL="457200" indent="-457200">
              <a:buFont typeface="+mj-lt"/>
              <a:buAutoNum type="alphaUcPeriod"/>
            </a:pPr>
            <a:r>
              <a:rPr lang="en-US" b="0" i="0" u="none" strike="noStrike" baseline="0" dirty="0">
                <a:latin typeface="Calibri" panose="020F0502020204030204" pitchFamily="34" charset="0"/>
              </a:rPr>
              <a:t>21 feet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G9B12 (A) Page 7-5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724750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does antenna gain stated in dBi compare to gain stated in dBd for the same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dBi gain figures are 2.15 dB lower than dBd gain figures</a:t>
            </a:r>
          </a:p>
          <a:p>
            <a:pPr marL="457200" indent="-457200">
              <a:buFont typeface="+mj-lt"/>
              <a:buAutoNum type="alphaUcPeriod"/>
            </a:pPr>
            <a:r>
              <a:rPr lang="en-US" b="0" i="0" u="none" strike="noStrike" baseline="0" dirty="0">
                <a:latin typeface="Calibri" panose="020F0502020204030204" pitchFamily="34" charset="0"/>
              </a:rPr>
              <a:t>dBi gain figures are 2.15 dB higher than dBd gain figures</a:t>
            </a:r>
          </a:p>
          <a:p>
            <a:pPr marL="457200" indent="-457200">
              <a:buFont typeface="+mj-lt"/>
              <a:buAutoNum type="alphaUcPeriod"/>
            </a:pPr>
            <a:r>
              <a:rPr lang="en-US" b="0" i="0" u="none" strike="noStrike" baseline="0" dirty="0">
                <a:latin typeface="Calibri" panose="020F0502020204030204" pitchFamily="34" charset="0"/>
              </a:rPr>
              <a:t>dBi gain figures are the same as the square root of dBd gain figures multiplied by 2.15</a:t>
            </a:r>
          </a:p>
          <a:p>
            <a:pPr marL="457200" indent="-457200">
              <a:buFont typeface="+mj-lt"/>
              <a:buAutoNum type="alphaUcPeriod"/>
            </a:pPr>
            <a:r>
              <a:rPr lang="en-US" b="0" i="0" u="none" strike="noStrike" baseline="0" dirty="0">
                <a:latin typeface="Calibri" panose="020F0502020204030204" pitchFamily="34" charset="0"/>
              </a:rPr>
              <a:t>dBi gain figures are the reciprocal of dBd gain figures + 2.15 dB</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G9C04 (B) Page 7-3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203304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meant by the terms dBi and dBd when referring to antenna gain?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dBi refers to an isotropic antenna, dBd refers to a dipole antenna</a:t>
            </a:r>
          </a:p>
          <a:p>
            <a:pPr marL="457200" indent="-457200">
              <a:buFont typeface="+mj-lt"/>
              <a:buAutoNum type="alphaUcPeriod"/>
            </a:pPr>
            <a:r>
              <a:rPr lang="en-US" b="0" i="0" u="none" strike="noStrike" baseline="0" dirty="0">
                <a:latin typeface="Calibri" panose="020F0502020204030204" pitchFamily="34" charset="0"/>
              </a:rPr>
              <a:t>dBi refers to an ionospheric reflecting antenna, dBd refers to a dissipative antenna</a:t>
            </a:r>
          </a:p>
          <a:p>
            <a:pPr marL="457200" indent="-457200">
              <a:buFont typeface="+mj-lt"/>
              <a:buAutoNum type="alphaUcPeriod"/>
            </a:pPr>
            <a:r>
              <a:rPr lang="en-US" b="0" i="0" u="none" strike="noStrike" baseline="0" dirty="0">
                <a:latin typeface="Calibri" panose="020F0502020204030204" pitchFamily="34" charset="0"/>
              </a:rPr>
              <a:t>dBi refers to an inverted-vee antenna, dBd refers to a downward reflecting antenna</a:t>
            </a:r>
          </a:p>
          <a:p>
            <a:pPr marL="457200" indent="-457200">
              <a:buFont typeface="+mj-lt"/>
              <a:buAutoNum type="alphaUcPeriod"/>
            </a:pPr>
            <a:r>
              <a:rPr lang="en-US" b="0" i="0" u="none" strike="noStrike" baseline="0" dirty="0">
                <a:latin typeface="Calibri" panose="020F0502020204030204" pitchFamily="34" charset="0"/>
              </a:rPr>
              <a:t>dBi refers to an isometric antenna, dBd refers to a discone antenna</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G9C15 (A) Page 7-3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170257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antenna types will be most effective as a Near Vertical Incidence Skywave (NVIS) antenna for short-skip communications on 40 meters during the day?</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 horizontal dipole placed between 1/10 and 1/4 wavelength above the ground</a:t>
            </a:r>
          </a:p>
          <a:p>
            <a:pPr marL="457200" indent="-457200">
              <a:buFont typeface="+mj-lt"/>
              <a:buAutoNum type="alphaUcPeriod"/>
            </a:pPr>
            <a:r>
              <a:rPr lang="en-US" b="0" i="0" u="none" strike="noStrike" baseline="0" dirty="0">
                <a:latin typeface="Calibri" panose="020F0502020204030204" pitchFamily="34" charset="0"/>
              </a:rPr>
              <a:t>A vertical antenna placed between 1/4 and 1/2 wavelength above the ground</a:t>
            </a:r>
          </a:p>
          <a:p>
            <a:pPr marL="457200" indent="-457200">
              <a:buFont typeface="+mj-lt"/>
              <a:buAutoNum type="alphaUcPeriod"/>
            </a:pPr>
            <a:r>
              <a:rPr lang="en-US" b="0" i="0" u="none" strike="noStrike" baseline="0" dirty="0">
                <a:latin typeface="Calibri" panose="020F0502020204030204" pitchFamily="34" charset="0"/>
              </a:rPr>
              <a:t>A left-hand circularly polarized antenna</a:t>
            </a:r>
          </a:p>
          <a:p>
            <a:pPr marL="457200" indent="-457200">
              <a:buFont typeface="+mj-lt"/>
              <a:buAutoNum type="alphaUcPeriod"/>
            </a:pPr>
            <a:r>
              <a:rPr lang="en-US" b="0" i="0" u="none" strike="noStrike" baseline="0" dirty="0">
                <a:latin typeface="Calibri" panose="020F0502020204030204" pitchFamily="34" charset="0"/>
              </a:rPr>
              <a:t>A right-hand circularly polarized antenna</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G9D01 (A) Page 7-7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2996608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feed-point impedance of an end-fed half-wave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Very low</a:t>
            </a:r>
          </a:p>
          <a:p>
            <a:pPr marL="457200" indent="-457200">
              <a:buFont typeface="+mj-lt"/>
              <a:buAutoNum type="alphaUcPeriod"/>
            </a:pPr>
            <a:r>
              <a:rPr lang="en-US" b="0" i="0" u="none" strike="noStrike" baseline="0" dirty="0">
                <a:latin typeface="Calibri" panose="020F0502020204030204" pitchFamily="34" charset="0"/>
              </a:rPr>
              <a:t>Approximately 50 ohms</a:t>
            </a:r>
          </a:p>
          <a:p>
            <a:pPr marL="457200" indent="-457200">
              <a:buFont typeface="+mj-lt"/>
              <a:buAutoNum type="alphaUcPeriod"/>
            </a:pPr>
            <a:r>
              <a:rPr lang="en-US" b="0" i="0" u="none" strike="noStrike" baseline="0" dirty="0">
                <a:latin typeface="Calibri" panose="020F0502020204030204" pitchFamily="34" charset="0"/>
              </a:rPr>
              <a:t>Approximately 300 ohms</a:t>
            </a:r>
          </a:p>
          <a:p>
            <a:pPr marL="457200" indent="-457200">
              <a:buFont typeface="+mj-lt"/>
              <a:buAutoNum type="alphaUcPeriod"/>
            </a:pPr>
            <a:r>
              <a:rPr lang="en-US" b="0" i="0" u="none" strike="noStrike" baseline="0" dirty="0">
                <a:latin typeface="Calibri" panose="020F0502020204030204" pitchFamily="34" charset="0"/>
              </a:rPr>
              <a:t>Very high</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G9D02 (D) Page 7-3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5524477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does a “screwdriver” mobile antenna adjust its feed-point impedance?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By varying its body capacitance</a:t>
            </a:r>
          </a:p>
          <a:p>
            <a:pPr marL="457200" indent="-457200">
              <a:buFont typeface="+mj-lt"/>
              <a:buAutoNum type="alphaUcPeriod"/>
            </a:pPr>
            <a:r>
              <a:rPr lang="en-US" b="0" i="0" u="none" strike="noStrike" baseline="0" dirty="0">
                <a:latin typeface="Calibri" panose="020F0502020204030204" pitchFamily="34" charset="0"/>
              </a:rPr>
              <a:t>By varying the base loading inductance</a:t>
            </a:r>
          </a:p>
          <a:p>
            <a:pPr marL="457200" indent="-457200">
              <a:buFont typeface="+mj-lt"/>
              <a:buAutoNum type="alphaUcPeriod"/>
            </a:pPr>
            <a:r>
              <a:rPr lang="en-US" b="0" i="0" u="none" strike="noStrike" baseline="0" dirty="0">
                <a:latin typeface="Calibri" panose="020F0502020204030204" pitchFamily="34" charset="0"/>
              </a:rPr>
              <a:t>By extending and retracting the whip</a:t>
            </a:r>
          </a:p>
          <a:p>
            <a:pPr marL="457200" indent="-457200">
              <a:buFont typeface="+mj-lt"/>
              <a:buAutoNum type="alphaUcPeriod"/>
            </a:pPr>
            <a:r>
              <a:rPr lang="en-US" b="0" i="0" u="none" strike="noStrike" baseline="0" dirty="0">
                <a:latin typeface="Calibri" panose="020F0502020204030204" pitchFamily="34" charset="0"/>
              </a:rPr>
              <a:t>By deploying a capacitance hat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G9D08 (B) Page 7-6</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533295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common name of a dipole with a single central support?</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Inverted V</a:t>
            </a:r>
          </a:p>
          <a:p>
            <a:pPr marL="457200" indent="-457200">
              <a:buFont typeface="+mj-lt"/>
              <a:buAutoNum type="alphaUcPeriod"/>
            </a:pPr>
            <a:r>
              <a:rPr lang="en-US" b="0" i="0" u="none" strike="noStrike" baseline="0" dirty="0">
                <a:latin typeface="Calibri" panose="020F0502020204030204" pitchFamily="34" charset="0"/>
              </a:rPr>
              <a:t>Inverted L</a:t>
            </a:r>
          </a:p>
          <a:p>
            <a:pPr marL="457200" indent="-457200">
              <a:buFont typeface="+mj-lt"/>
              <a:buAutoNum type="alphaUcPeriod"/>
            </a:pPr>
            <a:r>
              <a:rPr lang="en-US" b="0" i="0" u="none" strike="noStrike" baseline="0" dirty="0">
                <a:latin typeface="Calibri" panose="020F0502020204030204" pitchFamily="34" charset="0"/>
              </a:rPr>
              <a:t>Sloper</a:t>
            </a:r>
          </a:p>
          <a:p>
            <a:pPr marL="457200" indent="-457200">
              <a:buFont typeface="+mj-lt"/>
              <a:buAutoNum type="alphaUcPeriod"/>
            </a:pPr>
            <a:r>
              <a:rPr lang="en-US" b="0" i="0" u="none" strike="noStrike" baseline="0" dirty="0">
                <a:latin typeface="Calibri" panose="020F0502020204030204" pitchFamily="34" charset="0"/>
              </a:rPr>
              <a:t>Lazy H</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G9D12 (A) Page 7-4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280265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021C3F-C4E7-4A9D-934C-CA363F74B9FD}"/>
              </a:ext>
            </a:extLst>
          </p:cNvPr>
          <p:cNvSpPr>
            <a:spLocks noGrp="1"/>
          </p:cNvSpPr>
          <p:nvPr>
            <p:ph type="title"/>
          </p:nvPr>
        </p:nvSpPr>
        <p:spPr/>
        <p:txBody>
          <a:bodyPr/>
          <a:lstStyle/>
          <a:p>
            <a:r>
              <a:rPr lang="en-US" dirty="0"/>
              <a:t>Yagi/Directional Antenna Basics</a:t>
            </a:r>
          </a:p>
        </p:txBody>
      </p:sp>
      <p:sp>
        <p:nvSpPr>
          <p:cNvPr id="3" name="Content Placeholder 2">
            <a:extLst>
              <a:ext uri="{FF2B5EF4-FFF2-40B4-BE49-F238E27FC236}">
                <a16:creationId xmlns:a16="http://schemas.microsoft.com/office/drawing/2014/main" id="{33F9FC2F-334E-4D4A-8BCC-CD34495D9EA8}"/>
              </a:ext>
            </a:extLst>
          </p:cNvPr>
          <p:cNvSpPr>
            <a:spLocks noGrp="1"/>
          </p:cNvSpPr>
          <p:nvPr>
            <p:ph idx="1"/>
          </p:nvPr>
        </p:nvSpPr>
        <p:spPr>
          <a:xfrm>
            <a:off x="381000" y="2169994"/>
            <a:ext cx="11430000" cy="4380228"/>
          </a:xfrm>
        </p:spPr>
        <p:txBody>
          <a:bodyPr/>
          <a:lstStyle/>
          <a:p>
            <a:r>
              <a:rPr lang="en-US" sz="2800" dirty="0"/>
              <a:t>Directional antennas create gain as well as reject interference and noise from other than the desired direction</a:t>
            </a:r>
          </a:p>
          <a:p>
            <a:r>
              <a:rPr lang="en-US" sz="2800" dirty="0"/>
              <a:t>By aiming your antenna in the direction shown on the </a:t>
            </a:r>
            <a:r>
              <a:rPr lang="en-US" sz="2800" i="1" dirty="0">
                <a:solidFill>
                  <a:srgbClr val="C00000"/>
                </a:solidFill>
              </a:rPr>
              <a:t>azimuthal projection map</a:t>
            </a:r>
            <a:r>
              <a:rPr lang="en-US" sz="2800" dirty="0"/>
              <a:t>, you will be beaming your signal directly at the other station</a:t>
            </a:r>
          </a:p>
          <a:p>
            <a:r>
              <a:rPr lang="en-US" sz="2800" dirty="0"/>
              <a:t>Dipole, ground-plane, and random wire antennas use a single radiating element</a:t>
            </a:r>
          </a:p>
          <a:p>
            <a:r>
              <a:rPr lang="en-US" sz="2800" dirty="0"/>
              <a:t>An array antenna uses two or more elements to create maximum field strength in a specific direction, called the </a:t>
            </a:r>
            <a:r>
              <a:rPr lang="en-US" sz="2800" i="1" dirty="0">
                <a:solidFill>
                  <a:srgbClr val="C00000"/>
                </a:solidFill>
              </a:rPr>
              <a:t>main lobe</a:t>
            </a:r>
            <a:r>
              <a:rPr lang="en-US" sz="2800" dirty="0"/>
              <a:t> or </a:t>
            </a:r>
            <a:r>
              <a:rPr lang="en-US" sz="2800" i="1" dirty="0">
                <a:solidFill>
                  <a:srgbClr val="C00000"/>
                </a:solidFill>
              </a:rPr>
              <a:t>major lobe </a:t>
            </a:r>
            <a:r>
              <a:rPr lang="en-US" sz="2800" dirty="0"/>
              <a:t>of the radiation pattern</a:t>
            </a:r>
          </a:p>
        </p:txBody>
      </p:sp>
    </p:spTree>
    <p:extLst>
      <p:ext uri="{BB962C8B-B14F-4D97-AF65-F5344CB8AC3E}">
        <p14:creationId xmlns:p14="http://schemas.microsoft.com/office/powerpoint/2010/main" val="2589447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04355A-DAF3-4A4C-BD15-AD0792868B5F}"/>
              </a:ext>
            </a:extLst>
          </p:cNvPr>
          <p:cNvSpPr>
            <a:spLocks noGrp="1"/>
          </p:cNvSpPr>
          <p:nvPr>
            <p:ph type="title"/>
          </p:nvPr>
        </p:nvSpPr>
        <p:spPr/>
        <p:txBody>
          <a:bodyPr/>
          <a:lstStyle/>
          <a:p>
            <a:r>
              <a:rPr lang="en-US" dirty="0"/>
              <a:t>Directional Antennas (cont.)</a:t>
            </a:r>
          </a:p>
        </p:txBody>
      </p:sp>
      <p:sp>
        <p:nvSpPr>
          <p:cNvPr id="3" name="Content Placeholder 2">
            <a:extLst>
              <a:ext uri="{FF2B5EF4-FFF2-40B4-BE49-F238E27FC236}">
                <a16:creationId xmlns:a16="http://schemas.microsoft.com/office/drawing/2014/main" id="{E13B3E95-D62C-4816-A841-B2B84D624A98}"/>
              </a:ext>
            </a:extLst>
          </p:cNvPr>
          <p:cNvSpPr>
            <a:spLocks noGrp="1"/>
          </p:cNvSpPr>
          <p:nvPr>
            <p:ph idx="1"/>
          </p:nvPr>
        </p:nvSpPr>
        <p:spPr>
          <a:xfrm>
            <a:off x="609600" y="2169994"/>
            <a:ext cx="10972800" cy="4380228"/>
          </a:xfrm>
        </p:spPr>
        <p:txBody>
          <a:bodyPr/>
          <a:lstStyle/>
          <a:p>
            <a:r>
              <a:rPr lang="en-US" dirty="0"/>
              <a:t>Two types of arrays: </a:t>
            </a:r>
            <a:r>
              <a:rPr lang="en-US" i="1" dirty="0">
                <a:solidFill>
                  <a:srgbClr val="C00000"/>
                </a:solidFill>
              </a:rPr>
              <a:t>driven</a:t>
            </a:r>
            <a:r>
              <a:rPr lang="en-US" dirty="0"/>
              <a:t> and </a:t>
            </a:r>
            <a:r>
              <a:rPr lang="en-US" i="1" dirty="0">
                <a:solidFill>
                  <a:srgbClr val="C00000"/>
                </a:solidFill>
              </a:rPr>
              <a:t>parasitic</a:t>
            </a:r>
          </a:p>
          <a:p>
            <a:pPr lvl="1"/>
            <a:r>
              <a:rPr lang="en-US" dirty="0"/>
              <a:t>Driven array: all of the antenna elements are connected to the transmitter and are called </a:t>
            </a:r>
            <a:r>
              <a:rPr lang="en-US" i="1" dirty="0">
                <a:solidFill>
                  <a:srgbClr val="C00000"/>
                </a:solidFill>
              </a:rPr>
              <a:t>driven elements</a:t>
            </a:r>
          </a:p>
          <a:p>
            <a:pPr lvl="1"/>
            <a:r>
              <a:rPr lang="en-US" dirty="0"/>
              <a:t>Parasitic array: one or more of the elements are not connected to the feed line but influence the antenna’s pattern by interacting with the radiated energy from the driven element(s)</a:t>
            </a:r>
          </a:p>
          <a:p>
            <a:r>
              <a:rPr lang="en-US" dirty="0"/>
              <a:t>Whether an array is driven or parasitic, its radiation pattern is determined by </a:t>
            </a:r>
            <a:r>
              <a:rPr lang="en-US" i="1" dirty="0">
                <a:solidFill>
                  <a:srgbClr val="C00000"/>
                </a:solidFill>
              </a:rPr>
              <a:t>constructive</a:t>
            </a:r>
            <a:r>
              <a:rPr lang="en-US" dirty="0"/>
              <a:t> and </a:t>
            </a:r>
            <a:r>
              <a:rPr lang="en-US" i="1" dirty="0">
                <a:solidFill>
                  <a:srgbClr val="C00000"/>
                </a:solidFill>
              </a:rPr>
              <a:t>destructive interference</a:t>
            </a:r>
          </a:p>
        </p:txBody>
      </p:sp>
    </p:spTree>
    <p:extLst>
      <p:ext uri="{BB962C8B-B14F-4D97-AF65-F5344CB8AC3E}">
        <p14:creationId xmlns:p14="http://schemas.microsoft.com/office/powerpoint/2010/main" val="24565776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F7A31E-369F-4022-B0F1-AE2728AA4CE8}"/>
              </a:ext>
            </a:extLst>
          </p:cNvPr>
          <p:cNvSpPr>
            <a:spLocks noGrp="1"/>
          </p:cNvSpPr>
          <p:nvPr>
            <p:ph type="title"/>
          </p:nvPr>
        </p:nvSpPr>
        <p:spPr>
          <a:xfrm>
            <a:off x="27708" y="152400"/>
            <a:ext cx="1828800" cy="756831"/>
          </a:xfrm>
          <a:solidFill>
            <a:srgbClr val="FFFF00"/>
          </a:solidFill>
          <a:ln>
            <a:solidFill>
              <a:schemeClr val="tx1"/>
            </a:solidFill>
          </a:ln>
        </p:spPr>
        <p:txBody>
          <a:bodyPr/>
          <a:lstStyle/>
          <a:p>
            <a:r>
              <a:rPr lang="en-US" dirty="0"/>
              <a:t>Fig 7.1</a:t>
            </a:r>
          </a:p>
        </p:txBody>
      </p:sp>
      <p:pic>
        <p:nvPicPr>
          <p:cNvPr id="5" name="Picture 4">
            <a:extLst>
              <a:ext uri="{FF2B5EF4-FFF2-40B4-BE49-F238E27FC236}">
                <a16:creationId xmlns:a16="http://schemas.microsoft.com/office/drawing/2014/main" id="{0CC79A5F-9306-4077-B63D-E7AF1D5B1573}"/>
              </a:ext>
            </a:extLst>
          </p:cNvPr>
          <p:cNvPicPr>
            <a:picLocks noChangeAspect="1"/>
          </p:cNvPicPr>
          <p:nvPr/>
        </p:nvPicPr>
        <p:blipFill>
          <a:blip r:embed="rId2"/>
          <a:stretch>
            <a:fillRect/>
          </a:stretch>
        </p:blipFill>
        <p:spPr>
          <a:xfrm>
            <a:off x="304800" y="1604296"/>
            <a:ext cx="11125200" cy="4895088"/>
          </a:xfrm>
          <a:prstGeom prst="rect">
            <a:avLst/>
          </a:prstGeom>
        </p:spPr>
      </p:pic>
      <p:sp>
        <p:nvSpPr>
          <p:cNvPr id="6" name="TextBox 5">
            <a:extLst>
              <a:ext uri="{FF2B5EF4-FFF2-40B4-BE49-F238E27FC236}">
                <a16:creationId xmlns:a16="http://schemas.microsoft.com/office/drawing/2014/main" id="{0C90A6A6-A8F5-433C-A889-268A405EE41D}"/>
              </a:ext>
            </a:extLst>
          </p:cNvPr>
          <p:cNvSpPr txBox="1"/>
          <p:nvPr/>
        </p:nvSpPr>
        <p:spPr>
          <a:xfrm>
            <a:off x="1981200" y="34636"/>
            <a:ext cx="10030692" cy="1569660"/>
          </a:xfrm>
          <a:prstGeom prst="rect">
            <a:avLst/>
          </a:prstGeom>
          <a:solidFill>
            <a:srgbClr val="FFFF00"/>
          </a:solidFill>
          <a:ln>
            <a:solidFill>
              <a:schemeClr val="tx1"/>
            </a:solidFill>
          </a:ln>
        </p:spPr>
        <p:txBody>
          <a:bodyPr wrap="square" rtlCol="0">
            <a:spAutoFit/>
          </a:bodyPr>
          <a:lstStyle/>
          <a:p>
            <a:r>
              <a:rPr lang="en-US" sz="2400" dirty="0">
                <a:latin typeface="Calibri" panose="020F0502020204030204" pitchFamily="34" charset="0"/>
                <a:cs typeface="Calibri" panose="020F0502020204030204" pitchFamily="34" charset="0"/>
              </a:rPr>
              <a:t>Part </a:t>
            </a:r>
            <a:r>
              <a:rPr lang="en-US" sz="2400" b="1" dirty="0">
                <a:latin typeface="Calibri" panose="020F0502020204030204" pitchFamily="34" charset="0"/>
                <a:cs typeface="Calibri" panose="020F0502020204030204" pitchFamily="34" charset="0"/>
              </a:rPr>
              <a:t>A</a:t>
            </a:r>
            <a:r>
              <a:rPr lang="en-US" sz="2400" dirty="0">
                <a:latin typeface="Calibri" panose="020F0502020204030204" pitchFamily="34" charset="0"/>
                <a:cs typeface="Calibri" panose="020F0502020204030204" pitchFamily="34" charset="0"/>
              </a:rPr>
              <a:t> shows the radiation pattern in the plane of a dipole located in free space. The dipole element is located on the line from 270 to 90 degrees in this figure. Part </a:t>
            </a:r>
            <a:r>
              <a:rPr lang="en-US" sz="2400" b="1" dirty="0">
                <a:latin typeface="Calibri" panose="020F0502020204030204" pitchFamily="34" charset="0"/>
                <a:cs typeface="Calibri" panose="020F0502020204030204" pitchFamily="34" charset="0"/>
              </a:rPr>
              <a:t>B</a:t>
            </a:r>
            <a:r>
              <a:rPr lang="en-US" sz="2400" dirty="0">
                <a:latin typeface="Calibri" panose="020F0502020204030204" pitchFamily="34" charset="0"/>
                <a:cs typeface="Calibri" panose="020F0502020204030204" pitchFamily="34" charset="0"/>
              </a:rPr>
              <a:t> shows the three-dimensional radiation pattern in all directions around the dipole.</a:t>
            </a:r>
          </a:p>
        </p:txBody>
      </p:sp>
    </p:spTree>
    <p:extLst>
      <p:ext uri="{BB962C8B-B14F-4D97-AF65-F5344CB8AC3E}">
        <p14:creationId xmlns:p14="http://schemas.microsoft.com/office/powerpoint/2010/main" val="34640103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EACB92-7E91-4819-9AF6-8CE4E446024C}"/>
              </a:ext>
            </a:extLst>
          </p:cNvPr>
          <p:cNvSpPr>
            <a:spLocks noGrp="1"/>
          </p:cNvSpPr>
          <p:nvPr>
            <p:ph type="title"/>
          </p:nvPr>
        </p:nvSpPr>
        <p:spPr/>
        <p:txBody>
          <a:bodyPr/>
          <a:lstStyle/>
          <a:p>
            <a:r>
              <a:rPr lang="en-US" dirty="0"/>
              <a:t>Yagi Structure</a:t>
            </a:r>
          </a:p>
        </p:txBody>
      </p:sp>
      <p:sp>
        <p:nvSpPr>
          <p:cNvPr id="3" name="Content Placeholder 2">
            <a:extLst>
              <a:ext uri="{FF2B5EF4-FFF2-40B4-BE49-F238E27FC236}">
                <a16:creationId xmlns:a16="http://schemas.microsoft.com/office/drawing/2014/main" id="{09663683-EC98-4A9A-8F71-F441A52C78EE}"/>
              </a:ext>
            </a:extLst>
          </p:cNvPr>
          <p:cNvSpPr>
            <a:spLocks noGrp="1"/>
          </p:cNvSpPr>
          <p:nvPr>
            <p:ph idx="1"/>
          </p:nvPr>
        </p:nvSpPr>
        <p:spPr>
          <a:xfrm>
            <a:off x="381000" y="2169994"/>
            <a:ext cx="11430000" cy="4380228"/>
          </a:xfrm>
        </p:spPr>
        <p:txBody>
          <a:bodyPr/>
          <a:lstStyle/>
          <a:p>
            <a:r>
              <a:rPr lang="en-US" sz="2400" dirty="0"/>
              <a:t> Most popular of all directional antennas because of its simple construction and good performance</a:t>
            </a:r>
          </a:p>
          <a:p>
            <a:r>
              <a:rPr lang="en-US" sz="2400" dirty="0"/>
              <a:t>Yagi is a parasitic array with a single driven element and at least one parasitic element</a:t>
            </a:r>
          </a:p>
          <a:p>
            <a:r>
              <a:rPr lang="en-US" sz="2400" dirty="0"/>
              <a:t>The driven element (DE) is a resonant dipole, approximately 1⁄2 wavelength long</a:t>
            </a:r>
          </a:p>
          <a:p>
            <a:r>
              <a:rPr lang="en-US" sz="2400" dirty="0"/>
              <a:t>Parasitic elements placed in the direction of maximum gain are called </a:t>
            </a:r>
            <a:r>
              <a:rPr lang="en-US" sz="2400" i="1" dirty="0">
                <a:solidFill>
                  <a:srgbClr val="C00000"/>
                </a:solidFill>
              </a:rPr>
              <a:t>directors </a:t>
            </a:r>
            <a:r>
              <a:rPr lang="en-US" sz="2400" dirty="0"/>
              <a:t>and are slightly shorter than the driven element</a:t>
            </a:r>
          </a:p>
          <a:p>
            <a:r>
              <a:rPr lang="en-US" sz="2400" dirty="0"/>
              <a:t>Parasitic elements in the direction of minimum gain are called </a:t>
            </a:r>
            <a:r>
              <a:rPr lang="en-US" sz="2400" i="1" dirty="0">
                <a:solidFill>
                  <a:srgbClr val="C00000"/>
                </a:solidFill>
              </a:rPr>
              <a:t>reflectors</a:t>
            </a:r>
            <a:r>
              <a:rPr lang="en-US" sz="2400" dirty="0"/>
              <a:t> and are slightly longer than the driven element</a:t>
            </a:r>
          </a:p>
          <a:p>
            <a:r>
              <a:rPr lang="en-US" sz="2400" dirty="0"/>
              <a:t>The front-to-back ratio is the ratio of signal strength at the peak of the radiation pattern’s major lobe to that in exactly the opposite direction</a:t>
            </a:r>
          </a:p>
        </p:txBody>
      </p:sp>
    </p:spTree>
    <p:extLst>
      <p:ext uri="{BB962C8B-B14F-4D97-AF65-F5344CB8AC3E}">
        <p14:creationId xmlns:p14="http://schemas.microsoft.com/office/powerpoint/2010/main" val="26382062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C68605-D4ED-4D52-BA6D-D0464358DD6B}"/>
              </a:ext>
            </a:extLst>
          </p:cNvPr>
          <p:cNvSpPr>
            <a:spLocks noGrp="1"/>
          </p:cNvSpPr>
          <p:nvPr>
            <p:ph type="title"/>
          </p:nvPr>
        </p:nvSpPr>
        <p:spPr/>
        <p:txBody>
          <a:bodyPr/>
          <a:lstStyle/>
          <a:p>
            <a:r>
              <a:rPr lang="en-US" dirty="0"/>
              <a:t>Yagi Design Tradeoffs</a:t>
            </a:r>
          </a:p>
        </p:txBody>
      </p:sp>
      <p:sp>
        <p:nvSpPr>
          <p:cNvPr id="3" name="Content Placeholder 2">
            <a:extLst>
              <a:ext uri="{FF2B5EF4-FFF2-40B4-BE49-F238E27FC236}">
                <a16:creationId xmlns:a16="http://schemas.microsoft.com/office/drawing/2014/main" id="{CF36DC9A-406C-4828-A4F7-E01ACB496CDB}"/>
              </a:ext>
            </a:extLst>
          </p:cNvPr>
          <p:cNvSpPr>
            <a:spLocks noGrp="1"/>
          </p:cNvSpPr>
          <p:nvPr>
            <p:ph idx="1"/>
          </p:nvPr>
        </p:nvSpPr>
        <p:spPr>
          <a:xfrm>
            <a:off x="381000" y="2169994"/>
            <a:ext cx="11506200" cy="4380228"/>
          </a:xfrm>
        </p:spPr>
        <p:txBody>
          <a:bodyPr/>
          <a:lstStyle/>
          <a:p>
            <a:r>
              <a:rPr lang="en-US" sz="2600" dirty="0"/>
              <a:t>Primary variables for Yagi antennas are the length and diameter of each element and their placement along the boom of the antenna</a:t>
            </a:r>
          </a:p>
          <a:p>
            <a:r>
              <a:rPr lang="en-US" sz="2600" dirty="0"/>
              <a:t>These affect gain, SWR, and front-to-back ratio in different ways:</a:t>
            </a:r>
          </a:p>
          <a:p>
            <a:pPr lvl="1"/>
            <a:r>
              <a:rPr lang="en-US" sz="2200" dirty="0"/>
              <a:t>More directors increase gain</a:t>
            </a:r>
          </a:p>
          <a:p>
            <a:pPr lvl="1"/>
            <a:r>
              <a:rPr lang="en-US" sz="2200" dirty="0"/>
              <a:t>A longer boom with a fixed number of directors increases gain up to a maximum length beyond which gain is reduced</a:t>
            </a:r>
          </a:p>
          <a:p>
            <a:pPr lvl="1"/>
            <a:r>
              <a:rPr lang="en-US" sz="2200" dirty="0"/>
              <a:t>Larger diameter elements reduce SWR variation with frequency (increases SWR bandwidth</a:t>
            </a:r>
          </a:p>
          <a:p>
            <a:pPr lvl="1"/>
            <a:r>
              <a:rPr lang="en-US" sz="2200" dirty="0"/>
              <a:t>Placement and tuning of elements affects gain and feed point impedance (and SWR)</a:t>
            </a:r>
          </a:p>
          <a:p>
            <a:r>
              <a:rPr lang="en-US" sz="2600" dirty="0"/>
              <a:t>There are other general rules of cause-and-effect, but these are typical of the decisions that antenna designers (and purchasers) should consider</a:t>
            </a:r>
          </a:p>
        </p:txBody>
      </p:sp>
    </p:spTree>
    <p:extLst>
      <p:ext uri="{BB962C8B-B14F-4D97-AF65-F5344CB8AC3E}">
        <p14:creationId xmlns:p14="http://schemas.microsoft.com/office/powerpoint/2010/main" val="3514043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0B9F1-0EA6-48F9-A9FE-42174C3BB8D5}"/>
              </a:ext>
            </a:extLst>
          </p:cNvPr>
          <p:cNvSpPr>
            <a:spLocks noGrp="1"/>
          </p:cNvSpPr>
          <p:nvPr>
            <p:ph type="title"/>
          </p:nvPr>
        </p:nvSpPr>
        <p:spPr/>
        <p:txBody>
          <a:bodyPr/>
          <a:lstStyle/>
          <a:p>
            <a:r>
              <a:rPr lang="en-US" dirty="0"/>
              <a:t>Yagi Impedance Matching</a:t>
            </a:r>
          </a:p>
        </p:txBody>
      </p:sp>
      <p:sp>
        <p:nvSpPr>
          <p:cNvPr id="3" name="Content Placeholder 2">
            <a:extLst>
              <a:ext uri="{FF2B5EF4-FFF2-40B4-BE49-F238E27FC236}">
                <a16:creationId xmlns:a16="http://schemas.microsoft.com/office/drawing/2014/main" id="{516DBE51-8E2C-42FE-84A5-3F320F7992BB}"/>
              </a:ext>
            </a:extLst>
          </p:cNvPr>
          <p:cNvSpPr>
            <a:spLocks noGrp="1"/>
          </p:cNvSpPr>
          <p:nvPr>
            <p:ph idx="1"/>
          </p:nvPr>
        </p:nvSpPr>
        <p:spPr/>
        <p:txBody>
          <a:bodyPr/>
          <a:lstStyle/>
          <a:p>
            <a:r>
              <a:rPr lang="en-US" dirty="0"/>
              <a:t>Most Yagi designs that have desirable radiation patterns also have a feed point impedance somewhat below 50 Ω (regular coax) …  results in an undesirable SWR &gt; 2:1</a:t>
            </a:r>
          </a:p>
          <a:p>
            <a:r>
              <a:rPr lang="en-US" dirty="0"/>
              <a:t>Most common technique for matching impedance is gamma match (see Fig 7.9A in text)</a:t>
            </a:r>
          </a:p>
          <a:p>
            <a:r>
              <a:rPr lang="en-US" dirty="0"/>
              <a:t>A mechanical advantage of the gamma match over other techniques is that the driven element need not be insulated from the boom, simplifying construction</a:t>
            </a:r>
          </a:p>
        </p:txBody>
      </p:sp>
    </p:spTree>
    <p:extLst>
      <p:ext uri="{BB962C8B-B14F-4D97-AF65-F5344CB8AC3E}">
        <p14:creationId xmlns:p14="http://schemas.microsoft.com/office/powerpoint/2010/main" val="3628086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9CAAA3-1684-45CF-81B4-FF57FC94CBC8}"/>
              </a:ext>
            </a:extLst>
          </p:cNvPr>
          <p:cNvSpPr>
            <a:spLocks noGrp="1"/>
          </p:cNvSpPr>
          <p:nvPr>
            <p:ph type="title"/>
          </p:nvPr>
        </p:nvSpPr>
        <p:spPr/>
        <p:txBody>
          <a:bodyPr/>
          <a:lstStyle/>
          <a:p>
            <a:r>
              <a:rPr lang="en-US" dirty="0"/>
              <a:t>Yagi Impedance Matching (cont.)</a:t>
            </a:r>
          </a:p>
        </p:txBody>
      </p:sp>
      <p:sp>
        <p:nvSpPr>
          <p:cNvPr id="3" name="Content Placeholder 2">
            <a:extLst>
              <a:ext uri="{FF2B5EF4-FFF2-40B4-BE49-F238E27FC236}">
                <a16:creationId xmlns:a16="http://schemas.microsoft.com/office/drawing/2014/main" id="{4C08D39C-DBDA-4133-85FD-457A55BEC303}"/>
              </a:ext>
            </a:extLst>
          </p:cNvPr>
          <p:cNvSpPr>
            <a:spLocks noGrp="1"/>
          </p:cNvSpPr>
          <p:nvPr>
            <p:ph idx="1"/>
          </p:nvPr>
        </p:nvSpPr>
        <p:spPr>
          <a:xfrm>
            <a:off x="609600" y="2169994"/>
            <a:ext cx="10972800" cy="4380228"/>
          </a:xfrm>
        </p:spPr>
        <p:txBody>
          <a:bodyPr/>
          <a:lstStyle/>
          <a:p>
            <a:pPr>
              <a:buClr>
                <a:schemeClr val="tx1"/>
              </a:buClr>
            </a:pPr>
            <a:r>
              <a:rPr lang="en-US" sz="2800" i="1" dirty="0">
                <a:solidFill>
                  <a:srgbClr val="C00000"/>
                </a:solidFill>
              </a:rPr>
              <a:t>Beta match </a:t>
            </a:r>
            <a:r>
              <a:rPr lang="en-US" sz="2800" dirty="0"/>
              <a:t>(or “hairpin”) … see Fig 7.9C:  a short length or “stub” of parallel conductor transmission line connected directly across the driven element feed point </a:t>
            </a:r>
          </a:p>
          <a:p>
            <a:pPr lvl="1">
              <a:buClr>
                <a:schemeClr val="tx1"/>
              </a:buClr>
            </a:pPr>
            <a:r>
              <a:rPr lang="en-US" sz="2400" dirty="0"/>
              <a:t>The stub acts as an inductive reactance that can compensate for any capacitive reactance at the feed point</a:t>
            </a:r>
          </a:p>
          <a:p>
            <a:pPr lvl="1">
              <a:buClr>
                <a:schemeClr val="tx1"/>
              </a:buClr>
            </a:pPr>
            <a:r>
              <a:rPr lang="en-US" sz="2400" dirty="0"/>
              <a:t>The balun is used to maintain electrical balance between both halves of the driven element</a:t>
            </a:r>
          </a:p>
          <a:p>
            <a:pPr>
              <a:buClr>
                <a:schemeClr val="tx1"/>
              </a:buClr>
            </a:pPr>
            <a:r>
              <a:rPr lang="en-US" sz="2800" dirty="0"/>
              <a:t>Other techniques, such as the omega match, impedance transformers, and transmission line stubs are described in references such as </a:t>
            </a:r>
            <a:r>
              <a:rPr lang="en-US" sz="2800" i="1" dirty="0">
                <a:solidFill>
                  <a:srgbClr val="C00000"/>
                </a:solidFill>
              </a:rPr>
              <a:t>The ARRL Antenna Book</a:t>
            </a:r>
            <a:endParaRPr lang="en-US" sz="2800" dirty="0"/>
          </a:p>
          <a:p>
            <a:pPr>
              <a:buClr>
                <a:schemeClr val="tx1"/>
              </a:buClr>
            </a:pPr>
            <a:endParaRPr lang="en-US" sz="2800" dirty="0"/>
          </a:p>
        </p:txBody>
      </p:sp>
    </p:spTree>
    <p:extLst>
      <p:ext uri="{BB962C8B-B14F-4D97-AF65-F5344CB8AC3E}">
        <p14:creationId xmlns:p14="http://schemas.microsoft.com/office/powerpoint/2010/main" val="3068628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28810984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describes an azimuthal projection map?</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 map that shows accurate land masses</a:t>
            </a:r>
          </a:p>
          <a:p>
            <a:pPr marL="457200" indent="-457200">
              <a:buFont typeface="+mj-lt"/>
              <a:buAutoNum type="alphaUcPeriod"/>
            </a:pPr>
            <a:r>
              <a:rPr lang="en-US" b="0" i="0" u="none" strike="noStrike" baseline="0" dirty="0">
                <a:latin typeface="Calibri" panose="020F0502020204030204" pitchFamily="34" charset="0"/>
              </a:rPr>
              <a:t>A map that shows true bearings and distances from a particular location</a:t>
            </a:r>
          </a:p>
          <a:p>
            <a:pPr marL="457200" indent="-457200">
              <a:buFont typeface="+mj-lt"/>
              <a:buAutoNum type="alphaUcPeriod"/>
            </a:pPr>
            <a:r>
              <a:rPr lang="en-US" b="0" i="0" u="none" strike="noStrike" baseline="0" dirty="0">
                <a:latin typeface="Calibri" panose="020F0502020204030204" pitchFamily="34" charset="0"/>
              </a:rPr>
              <a:t>A map that shows the angle at which an amateur satellite crosses the equator</a:t>
            </a:r>
          </a:p>
          <a:p>
            <a:pPr marL="457200" indent="-457200">
              <a:buFont typeface="+mj-lt"/>
              <a:buAutoNum type="alphaUcPeriod"/>
            </a:pPr>
            <a:r>
              <a:rPr lang="en-US" b="0" i="0" u="none" strike="noStrike" baseline="0" dirty="0">
                <a:latin typeface="Calibri" panose="020F0502020204030204" pitchFamily="34" charset="0"/>
              </a:rPr>
              <a:t>A map that shows the number of degrees longitude that an amateur satellite appears to move westward at the equator with each orbit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G2D04 (B) Page 7-9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534399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would increase the bandwidth of a Yagi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Larger-diameter elements</a:t>
            </a:r>
          </a:p>
          <a:p>
            <a:pPr marL="457200" indent="-457200">
              <a:buFont typeface="+mj-lt"/>
              <a:buAutoNum type="alphaUcPeriod"/>
            </a:pPr>
            <a:r>
              <a:rPr lang="en-US" b="0" i="0" u="none" strike="noStrike" baseline="0" dirty="0">
                <a:latin typeface="Calibri" panose="020F0502020204030204" pitchFamily="34" charset="0"/>
              </a:rPr>
              <a:t>Closer element spacing</a:t>
            </a:r>
          </a:p>
          <a:p>
            <a:pPr marL="457200" indent="-457200">
              <a:buFont typeface="+mj-lt"/>
              <a:buAutoNum type="alphaUcPeriod"/>
            </a:pPr>
            <a:r>
              <a:rPr lang="en-US" b="0" i="0" u="none" strike="noStrike" baseline="0" dirty="0">
                <a:latin typeface="Calibri" panose="020F0502020204030204" pitchFamily="34" charset="0"/>
              </a:rPr>
              <a:t>Loading coils in series with the element</a:t>
            </a:r>
          </a:p>
          <a:p>
            <a:pPr marL="457200" indent="-457200">
              <a:buFont typeface="+mj-lt"/>
              <a:buAutoNum type="alphaUcPeriod"/>
            </a:pPr>
            <a:r>
              <a:rPr lang="en-US" b="0" i="0" u="none" strike="noStrike" baseline="0" dirty="0">
                <a:latin typeface="Calibri" panose="020F0502020204030204" pitchFamily="34" charset="0"/>
              </a:rPr>
              <a:t>Tapered-diameter elements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G9C01 (A) Page 7-10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544513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approximate length of the driven element of a Yagi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1/4 wavelength</a:t>
            </a:r>
          </a:p>
          <a:p>
            <a:pPr marL="457200" indent="-457200">
              <a:buFont typeface="+mj-lt"/>
              <a:buAutoNum type="alphaUcPeriod"/>
            </a:pPr>
            <a:r>
              <a:rPr lang="en-US" b="0" i="0" u="none" strike="noStrike" baseline="0" dirty="0">
                <a:latin typeface="Calibri" panose="020F0502020204030204" pitchFamily="34" charset="0"/>
              </a:rPr>
              <a:t>1/2 wavelength</a:t>
            </a:r>
          </a:p>
          <a:p>
            <a:pPr marL="457200" indent="-457200">
              <a:buFont typeface="+mj-lt"/>
              <a:buAutoNum type="alphaUcPeriod"/>
            </a:pPr>
            <a:r>
              <a:rPr lang="en-US" b="0" i="0" u="none" strike="noStrike" baseline="0" dirty="0">
                <a:latin typeface="Calibri" panose="020F0502020204030204" pitchFamily="34" charset="0"/>
              </a:rPr>
              <a:t>3/4 wavelength</a:t>
            </a:r>
          </a:p>
          <a:p>
            <a:pPr marL="457200" indent="-457200">
              <a:buFont typeface="+mj-lt"/>
              <a:buAutoNum type="alphaUcPeriod"/>
            </a:pPr>
            <a:r>
              <a:rPr lang="en-US" b="0" i="0" u="none" strike="noStrike" baseline="0" dirty="0">
                <a:latin typeface="Calibri" panose="020F0502020204030204" pitchFamily="34" charset="0"/>
              </a:rPr>
              <a:t>1 wavelength</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G9C02 (B) Page 7-10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4332888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do the lengths of a three-element Yagi reflector and director compare to that of the driven element?</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reflector is longer, and the director is shorter</a:t>
            </a:r>
          </a:p>
          <a:p>
            <a:pPr marL="457200" indent="-457200">
              <a:buFont typeface="+mj-lt"/>
              <a:buAutoNum type="alphaUcPeriod"/>
            </a:pPr>
            <a:r>
              <a:rPr lang="en-US" b="0" i="0" u="none" strike="noStrike" baseline="0" dirty="0">
                <a:latin typeface="Calibri" panose="020F0502020204030204" pitchFamily="34" charset="0"/>
              </a:rPr>
              <a:t>The reflector is shorter, and the director is longer</a:t>
            </a:r>
          </a:p>
          <a:p>
            <a:pPr marL="457200" indent="-457200">
              <a:buFont typeface="+mj-lt"/>
              <a:buAutoNum type="alphaUcPeriod"/>
            </a:pPr>
            <a:r>
              <a:rPr lang="en-US" b="0" i="0" u="none" strike="noStrike" baseline="0" dirty="0">
                <a:latin typeface="Calibri" panose="020F0502020204030204" pitchFamily="34" charset="0"/>
              </a:rPr>
              <a:t>They are all the same length</a:t>
            </a:r>
          </a:p>
          <a:p>
            <a:pPr marL="457200" indent="-457200">
              <a:buFont typeface="+mj-lt"/>
              <a:buAutoNum type="alphaUcPeriod"/>
            </a:pPr>
            <a:r>
              <a:rPr lang="en-US" b="0" i="0" u="none" strike="noStrike" baseline="0" dirty="0">
                <a:latin typeface="Calibri" panose="020F0502020204030204" pitchFamily="34" charset="0"/>
              </a:rPr>
              <a:t>Relative length depends on the frequency of operation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G9C03 (A) Page 7-10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4966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does increasing boom length and adding directors affect a Yagi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Gain increases</a:t>
            </a:r>
          </a:p>
          <a:p>
            <a:pPr marL="457200" indent="-457200">
              <a:buFont typeface="+mj-lt"/>
              <a:buAutoNum type="alphaUcPeriod"/>
            </a:pPr>
            <a:r>
              <a:rPr lang="en-US" b="0" i="0" u="none" strike="noStrike" baseline="0" dirty="0">
                <a:latin typeface="Calibri" panose="020F0502020204030204" pitchFamily="34" charset="0"/>
              </a:rPr>
              <a:t>Beamwidth increases</a:t>
            </a:r>
          </a:p>
          <a:p>
            <a:pPr marL="457200" indent="-457200">
              <a:buFont typeface="+mj-lt"/>
              <a:buAutoNum type="alphaUcPeriod"/>
            </a:pPr>
            <a:r>
              <a:rPr lang="en-US" b="0" i="0" u="none" strike="noStrike" baseline="0" dirty="0">
                <a:latin typeface="Calibri" panose="020F0502020204030204" pitchFamily="34" charset="0"/>
              </a:rPr>
              <a:t>Front-to-back ratio decreases</a:t>
            </a:r>
          </a:p>
          <a:p>
            <a:pPr marL="457200" indent="-457200">
              <a:buFont typeface="+mj-lt"/>
              <a:buAutoNum type="alphaUcPeriod"/>
            </a:pPr>
            <a:r>
              <a:rPr lang="en-US" b="0" i="0" u="none" strike="noStrike" baseline="0" dirty="0">
                <a:latin typeface="Calibri" panose="020F0502020204030204" pitchFamily="34" charset="0"/>
              </a:rPr>
              <a:t>Front-to-side ratio decreases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G9C05 (A) Page 7-10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2678918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9BD8F3-50DF-47BC-83D3-503C28D8E689}"/>
              </a:ext>
            </a:extLst>
          </p:cNvPr>
          <p:cNvSpPr>
            <a:spLocks noGrp="1"/>
          </p:cNvSpPr>
          <p:nvPr>
            <p:ph type="title"/>
          </p:nvPr>
        </p:nvSpPr>
        <p:spPr/>
        <p:txBody>
          <a:bodyPr/>
          <a:lstStyle/>
          <a:p>
            <a:r>
              <a:rPr lang="en-US" dirty="0"/>
              <a:t>Dipoles (cont.)</a:t>
            </a:r>
          </a:p>
        </p:txBody>
      </p:sp>
      <p:sp>
        <p:nvSpPr>
          <p:cNvPr id="3" name="Content Placeholder 2">
            <a:extLst>
              <a:ext uri="{FF2B5EF4-FFF2-40B4-BE49-F238E27FC236}">
                <a16:creationId xmlns:a16="http://schemas.microsoft.com/office/drawing/2014/main" id="{E8149DEF-CCB9-4FDA-88CD-9C1426DA46B8}"/>
              </a:ext>
            </a:extLst>
          </p:cNvPr>
          <p:cNvSpPr>
            <a:spLocks noGrp="1"/>
          </p:cNvSpPr>
          <p:nvPr>
            <p:ph idx="1"/>
          </p:nvPr>
        </p:nvSpPr>
        <p:spPr>
          <a:xfrm>
            <a:off x="381000" y="2169994"/>
            <a:ext cx="11506200" cy="4380228"/>
          </a:xfrm>
        </p:spPr>
        <p:txBody>
          <a:bodyPr/>
          <a:lstStyle/>
          <a:p>
            <a:r>
              <a:rPr lang="en-US" dirty="0"/>
              <a:t>Dipole is often used as reference antenna for gain measurements</a:t>
            </a:r>
          </a:p>
          <a:p>
            <a:pPr lvl="1"/>
            <a:r>
              <a:rPr lang="en-US" dirty="0"/>
              <a:t>Gain measured in dBd</a:t>
            </a:r>
          </a:p>
          <a:p>
            <a:pPr lvl="1"/>
            <a:r>
              <a:rPr lang="en-US" dirty="0"/>
              <a:t>Isotropic antenna as the reference, gain is given in dBi</a:t>
            </a:r>
          </a:p>
          <a:p>
            <a:pPr lvl="2"/>
            <a:r>
              <a:rPr lang="en-US" dirty="0"/>
              <a:t>Isotropic antenna: radiates equally in all directions</a:t>
            </a:r>
          </a:p>
          <a:p>
            <a:pPr lvl="1"/>
            <a:r>
              <a:rPr lang="en-US" dirty="0"/>
              <a:t>Convert dBd to dBi by adding 2.15 dB</a:t>
            </a:r>
          </a:p>
          <a:p>
            <a:pPr lvl="1"/>
            <a:r>
              <a:rPr lang="en-US" dirty="0"/>
              <a:t>Convert dBi to dBd by subtracting 2.15 dB</a:t>
            </a:r>
          </a:p>
          <a:p>
            <a:r>
              <a:rPr lang="en-US" dirty="0"/>
              <a:t>Current in half-wave dipole is highest in middle, Ø at ends; voltage along dipole is highest at ends and lowest in middle (Fig 7.2)</a:t>
            </a:r>
          </a:p>
        </p:txBody>
      </p:sp>
    </p:spTree>
    <p:extLst>
      <p:ext uri="{BB962C8B-B14F-4D97-AF65-F5344CB8AC3E}">
        <p14:creationId xmlns:p14="http://schemas.microsoft.com/office/powerpoint/2010/main" val="2699388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does “front-to-back ratio” mean in reference to a Yagi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number of directors versus the number of reflectors</a:t>
            </a:r>
          </a:p>
          <a:p>
            <a:pPr marL="457200" indent="-457200">
              <a:buFont typeface="+mj-lt"/>
              <a:buAutoNum type="alphaUcPeriod"/>
            </a:pPr>
            <a:r>
              <a:rPr lang="en-US" b="0" i="0" u="none" strike="noStrike" baseline="0" dirty="0">
                <a:latin typeface="Calibri" panose="020F0502020204030204" pitchFamily="34" charset="0"/>
              </a:rPr>
              <a:t>The relative position of the driven element with respect to the reflectors and directors</a:t>
            </a:r>
          </a:p>
          <a:p>
            <a:pPr marL="457200" indent="-457200">
              <a:buFont typeface="+mj-lt"/>
              <a:buAutoNum type="alphaUcPeriod"/>
            </a:pPr>
            <a:r>
              <a:rPr lang="en-US" b="0" i="0" u="none" strike="noStrike" baseline="0" dirty="0">
                <a:latin typeface="Calibri" panose="020F0502020204030204" pitchFamily="34" charset="0"/>
              </a:rPr>
              <a:t>The power radiated in the major radiation lobe compared to that in the opposite direction</a:t>
            </a:r>
          </a:p>
          <a:p>
            <a:pPr marL="457200" indent="-457200">
              <a:buFont typeface="+mj-lt"/>
              <a:buAutoNum type="alphaUcPeriod"/>
            </a:pPr>
            <a:r>
              <a:rPr lang="en-US" b="0" i="0" u="none" strike="noStrike" baseline="0" dirty="0">
                <a:latin typeface="Calibri" panose="020F0502020204030204" pitchFamily="34" charset="0"/>
              </a:rPr>
              <a:t>The ratio of forward gain to dipole gain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G9C07 (C) Page 7-10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31506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meant by the “main lobe” of a directive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magnitude of the maximum vertical angle of radiation</a:t>
            </a:r>
          </a:p>
          <a:p>
            <a:pPr marL="457200" indent="-457200">
              <a:buFont typeface="+mj-lt"/>
              <a:buAutoNum type="alphaUcPeriod"/>
            </a:pPr>
            <a:r>
              <a:rPr lang="en-US" b="0" i="0" u="none" strike="noStrike" baseline="0" dirty="0">
                <a:latin typeface="Calibri" panose="020F0502020204030204" pitchFamily="34" charset="0"/>
              </a:rPr>
              <a:t>The point of maximum current in a radiating antenna element</a:t>
            </a:r>
          </a:p>
          <a:p>
            <a:pPr marL="457200" indent="-457200">
              <a:buFont typeface="+mj-lt"/>
              <a:buAutoNum type="alphaUcPeriod"/>
            </a:pPr>
            <a:r>
              <a:rPr lang="en-US" b="0" i="0" u="none" strike="noStrike" baseline="0" dirty="0">
                <a:latin typeface="Calibri" panose="020F0502020204030204" pitchFamily="34" charset="0"/>
              </a:rPr>
              <a:t>The maximum voltage standing wave point on a radiating element</a:t>
            </a:r>
          </a:p>
          <a:p>
            <a:pPr marL="457200" indent="-457200">
              <a:buFont typeface="+mj-lt"/>
              <a:buAutoNum type="alphaUcPeriod"/>
            </a:pPr>
            <a:r>
              <a:rPr lang="en-US" b="0" i="0" u="none" strike="noStrike" baseline="0" dirty="0">
                <a:latin typeface="Calibri" panose="020F0502020204030204" pitchFamily="34" charset="0"/>
              </a:rPr>
              <a:t>The direction of maximum radiated field strength from the antenna</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G9C08 (D) Page 7-9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115575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can be adjusted to optimize forward gain, front-to-back ratio, or SWR bandwidth of a Yagi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physical length of the boom</a:t>
            </a:r>
          </a:p>
          <a:p>
            <a:pPr marL="457200" indent="-457200">
              <a:buFont typeface="+mj-lt"/>
              <a:buAutoNum type="alphaUcPeriod"/>
            </a:pPr>
            <a:r>
              <a:rPr lang="en-US" b="0" i="0" u="none" strike="noStrike" baseline="0" dirty="0">
                <a:latin typeface="Calibri" panose="020F0502020204030204" pitchFamily="34" charset="0"/>
              </a:rPr>
              <a:t>The number of elements on the boom</a:t>
            </a:r>
          </a:p>
          <a:p>
            <a:pPr marL="457200" indent="-457200">
              <a:buFont typeface="+mj-lt"/>
              <a:buAutoNum type="alphaUcPeriod"/>
            </a:pPr>
            <a:r>
              <a:rPr lang="en-US" b="0" i="0" u="none" strike="noStrike" baseline="0" dirty="0">
                <a:latin typeface="Calibri" panose="020F0502020204030204" pitchFamily="34" charset="0"/>
              </a:rPr>
              <a:t>The spacing of each element along the boom</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G9C10 (D) Page 7-11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4425720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HF antenna would be the best to use for minimizing interference?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 quarter-wave vertical antenna</a:t>
            </a:r>
          </a:p>
          <a:p>
            <a:pPr marL="457200" indent="-457200">
              <a:buFont typeface="+mj-lt"/>
              <a:buAutoNum type="alphaUcPeriod"/>
            </a:pPr>
            <a:r>
              <a:rPr lang="en-US" b="0" i="0" u="none" strike="noStrike" baseline="0" dirty="0">
                <a:latin typeface="Calibri" panose="020F0502020204030204" pitchFamily="34" charset="0"/>
              </a:rPr>
              <a:t>An isotropic antenna</a:t>
            </a:r>
          </a:p>
          <a:p>
            <a:pPr marL="457200" indent="-457200">
              <a:buFont typeface="+mj-lt"/>
              <a:buAutoNum type="alphaUcPeriod"/>
            </a:pPr>
            <a:r>
              <a:rPr lang="en-US" b="0" i="0" u="none" strike="noStrike" baseline="0" dirty="0">
                <a:latin typeface="Calibri" panose="020F0502020204030204" pitchFamily="34" charset="0"/>
              </a:rPr>
              <a:t>A directional antenna</a:t>
            </a:r>
          </a:p>
          <a:p>
            <a:pPr marL="457200" indent="-457200">
              <a:buFont typeface="+mj-lt"/>
              <a:buAutoNum type="alphaUcPeriod"/>
            </a:pPr>
            <a:r>
              <a:rPr lang="en-US" b="0" i="0" u="none" strike="noStrike" baseline="0" dirty="0">
                <a:latin typeface="Calibri" panose="020F0502020204030204" pitchFamily="34" charset="0"/>
              </a:rPr>
              <a:t>An omnidirectional antenna</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G9C11 (C) Page 7-8</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61575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an advantage of using a gamma match with a Yagi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does not require that the driven element be insulated from the boom</a:t>
            </a:r>
          </a:p>
          <a:p>
            <a:pPr marL="457200" indent="-457200">
              <a:buFont typeface="+mj-lt"/>
              <a:buAutoNum type="alphaUcPeriod"/>
            </a:pPr>
            <a:r>
              <a:rPr lang="en-US" b="0" i="0" u="none" strike="noStrike" baseline="0" dirty="0">
                <a:latin typeface="Calibri" panose="020F0502020204030204" pitchFamily="34" charset="0"/>
              </a:rPr>
              <a:t>It does not require any inductors or capacitors</a:t>
            </a:r>
          </a:p>
          <a:p>
            <a:pPr marL="457200" indent="-457200">
              <a:buFont typeface="+mj-lt"/>
              <a:buAutoNum type="alphaUcPeriod"/>
            </a:pPr>
            <a:r>
              <a:rPr lang="en-US" b="0" i="0" u="none" strike="noStrike" baseline="0" dirty="0">
                <a:latin typeface="Calibri" panose="020F0502020204030204" pitchFamily="34" charset="0"/>
              </a:rPr>
              <a:t>It is useful for matching multiband antennas</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G9C12 (A) Page 7-12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040931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a beta or hairpin match?</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is a shorted transmission line stub placed at the feed point of a Yagi antenna to provide impedance matching</a:t>
            </a:r>
          </a:p>
          <a:p>
            <a:pPr marL="457200" indent="-457200">
              <a:buFont typeface="+mj-lt"/>
              <a:buAutoNum type="alphaUcPeriod"/>
            </a:pPr>
            <a:r>
              <a:rPr lang="en-US" b="0" i="0" u="none" strike="noStrike" baseline="0" dirty="0">
                <a:latin typeface="Calibri" panose="020F0502020204030204" pitchFamily="34" charset="0"/>
              </a:rPr>
              <a:t>It is a ¼ wavelength section of 75 ohm coax in series with the feed point of a Yagi to provide impedance matching</a:t>
            </a:r>
          </a:p>
          <a:p>
            <a:pPr marL="457200" indent="-457200">
              <a:buFont typeface="+mj-lt"/>
              <a:buAutoNum type="alphaUcPeriod"/>
            </a:pPr>
            <a:r>
              <a:rPr lang="en-US" b="0" i="0" u="none" strike="noStrike" baseline="0" dirty="0">
                <a:latin typeface="Calibri" panose="020F0502020204030204" pitchFamily="34" charset="0"/>
              </a:rPr>
              <a:t>It is a series capacitor selected to cancel the inductive reactance of a folded dipole antenna</a:t>
            </a:r>
          </a:p>
          <a:p>
            <a:pPr marL="457200" indent="-457200">
              <a:buFont typeface="+mj-lt"/>
              <a:buAutoNum type="alphaUcPeriod"/>
            </a:pPr>
            <a:r>
              <a:rPr lang="en-US" b="0" i="0" u="none" strike="noStrike" baseline="0" dirty="0">
                <a:latin typeface="Calibri" panose="020F0502020204030204" pitchFamily="34" charset="0"/>
              </a:rPr>
              <a:t>It is a section of 300 ohm twinlead used to match a folded dipole antenna</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G9C16 (A) Page 7-12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179900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BA0E0-BE9E-41F8-BD89-FDA08D1DEA8F}"/>
              </a:ext>
            </a:extLst>
          </p:cNvPr>
          <p:cNvSpPr>
            <a:spLocks noGrp="1"/>
          </p:cNvSpPr>
          <p:nvPr>
            <p:ph type="title"/>
          </p:nvPr>
        </p:nvSpPr>
        <p:spPr/>
        <p:txBody>
          <a:bodyPr/>
          <a:lstStyle/>
          <a:p>
            <a:r>
              <a:rPr lang="en-US" dirty="0"/>
              <a:t>Loop Antennas</a:t>
            </a:r>
          </a:p>
        </p:txBody>
      </p:sp>
      <p:sp>
        <p:nvSpPr>
          <p:cNvPr id="3" name="Content Placeholder 2">
            <a:extLst>
              <a:ext uri="{FF2B5EF4-FFF2-40B4-BE49-F238E27FC236}">
                <a16:creationId xmlns:a16="http://schemas.microsoft.com/office/drawing/2014/main" id="{2B65E1A3-8DFF-4A67-B9DF-A331180A3ABF}"/>
              </a:ext>
            </a:extLst>
          </p:cNvPr>
          <p:cNvSpPr>
            <a:spLocks noGrp="1"/>
          </p:cNvSpPr>
          <p:nvPr>
            <p:ph idx="1"/>
          </p:nvPr>
        </p:nvSpPr>
        <p:spPr>
          <a:xfrm>
            <a:off x="228600" y="2169994"/>
            <a:ext cx="11734800" cy="4380228"/>
          </a:xfrm>
        </p:spPr>
        <p:txBody>
          <a:bodyPr/>
          <a:lstStyle/>
          <a:p>
            <a:r>
              <a:rPr lang="en-US" sz="2600" dirty="0"/>
              <a:t>Can be circular, square, triangular or any simple open shape that is not too narrow</a:t>
            </a:r>
          </a:p>
          <a:p>
            <a:r>
              <a:rPr lang="en-US" sz="2600" dirty="0"/>
              <a:t>Feed line can be attached at a break in the loop or a smaller loop can be used to couple RF energy to the main loop</a:t>
            </a:r>
          </a:p>
          <a:p>
            <a:r>
              <a:rPr lang="en-US" sz="2600" dirty="0"/>
              <a:t>A square loop with each leg 1⁄4 wavelength long is a </a:t>
            </a:r>
            <a:r>
              <a:rPr lang="en-US" sz="2600" i="1" dirty="0">
                <a:solidFill>
                  <a:srgbClr val="C00000"/>
                </a:solidFill>
              </a:rPr>
              <a:t>quad loop</a:t>
            </a:r>
          </a:p>
          <a:p>
            <a:r>
              <a:rPr lang="en-US" sz="2600" dirty="0"/>
              <a:t>Triangular or </a:t>
            </a:r>
            <a:r>
              <a:rPr lang="en-US" sz="2600" i="1" dirty="0">
                <a:solidFill>
                  <a:srgbClr val="C00000"/>
                </a:solidFill>
              </a:rPr>
              <a:t>delta loops </a:t>
            </a:r>
            <a:r>
              <a:rPr lang="en-US" sz="2600" dirty="0"/>
              <a:t>are usually symmetrical, each leg 1⁄3 wavelength long</a:t>
            </a:r>
          </a:p>
          <a:p>
            <a:r>
              <a:rPr lang="en-US" sz="2600" dirty="0"/>
              <a:t>A one-wavelength loop acts electrically like two dipoles connected end-to-end with the open ends brought together</a:t>
            </a:r>
          </a:p>
          <a:p>
            <a:pPr lvl="1"/>
            <a:r>
              <a:rPr lang="en-US" sz="2200" dirty="0"/>
              <a:t>Circumference much larger than 1 λ, current patterns around loop have more than 2 peaks and nulls … result is an essentially omnidirectional pattern with the peak angle of radiation somewhat lower than a dipole at the same height</a:t>
            </a:r>
          </a:p>
        </p:txBody>
      </p:sp>
    </p:spTree>
    <p:extLst>
      <p:ext uri="{BB962C8B-B14F-4D97-AF65-F5344CB8AC3E}">
        <p14:creationId xmlns:p14="http://schemas.microsoft.com/office/powerpoint/2010/main" val="1028789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F9DD70-4E46-41ED-A9AE-BF041ADF73E6}"/>
              </a:ext>
            </a:extLst>
          </p:cNvPr>
          <p:cNvSpPr>
            <a:spLocks noGrp="1"/>
          </p:cNvSpPr>
          <p:nvPr>
            <p:ph type="title"/>
          </p:nvPr>
        </p:nvSpPr>
        <p:spPr/>
        <p:txBody>
          <a:bodyPr/>
          <a:lstStyle/>
          <a:p>
            <a:r>
              <a:rPr lang="en-US" dirty="0"/>
              <a:t>Quad and Delta Loop Beams</a:t>
            </a:r>
          </a:p>
        </p:txBody>
      </p:sp>
      <p:sp>
        <p:nvSpPr>
          <p:cNvPr id="3" name="Content Placeholder 2">
            <a:extLst>
              <a:ext uri="{FF2B5EF4-FFF2-40B4-BE49-F238E27FC236}">
                <a16:creationId xmlns:a16="http://schemas.microsoft.com/office/drawing/2014/main" id="{CF5820E1-5FDE-46B2-B455-0C3A7B7A709B}"/>
              </a:ext>
            </a:extLst>
          </p:cNvPr>
          <p:cNvSpPr>
            <a:spLocks noGrp="1"/>
          </p:cNvSpPr>
          <p:nvPr>
            <p:ph idx="1"/>
          </p:nvPr>
        </p:nvSpPr>
        <p:spPr>
          <a:xfrm>
            <a:off x="228600" y="2169994"/>
            <a:ext cx="11658600" cy="4380228"/>
          </a:xfrm>
        </p:spPr>
        <p:txBody>
          <a:bodyPr/>
          <a:lstStyle/>
          <a:p>
            <a:r>
              <a:rPr lang="en-US" sz="2600" dirty="0"/>
              <a:t>Popular variation of the Yagi beam uses quad loops for elements (</a:t>
            </a:r>
            <a:r>
              <a:rPr lang="en-US" sz="2600" i="1" dirty="0">
                <a:solidFill>
                  <a:srgbClr val="C00000"/>
                </a:solidFill>
              </a:rPr>
              <a:t>quad</a:t>
            </a:r>
            <a:r>
              <a:rPr lang="en-US" sz="2600" dirty="0"/>
              <a:t>)</a:t>
            </a:r>
          </a:p>
          <a:p>
            <a:pPr lvl="1"/>
            <a:r>
              <a:rPr lang="en-US" sz="2200" dirty="0"/>
              <a:t>Has two or more full-sized loops mounted on a boom</a:t>
            </a:r>
          </a:p>
          <a:p>
            <a:r>
              <a:rPr lang="en-US" sz="2600" dirty="0"/>
              <a:t>Quad or delta loop beam driven elements are approximately 1 λ in circumference and operate on the same principles of re-radiation and phase shift as does the Yagi</a:t>
            </a:r>
          </a:p>
          <a:p>
            <a:r>
              <a:rPr lang="en-US" sz="2600" dirty="0"/>
              <a:t>The driven element of a quad is about 1⁄4 λ per side and of a symmetrical delta loop about 1⁄3 λ per side</a:t>
            </a:r>
          </a:p>
          <a:p>
            <a:r>
              <a:rPr lang="en-US" sz="2600" dirty="0"/>
              <a:t>Quad and delta loop reflectors are about 5% longer in circumference than the driven element, and the directors about 5% shorter</a:t>
            </a:r>
          </a:p>
          <a:p>
            <a:r>
              <a:rPr lang="en-US" sz="2600" dirty="0"/>
              <a:t>Front-to-back ratio is generally better for the Yagi</a:t>
            </a:r>
          </a:p>
        </p:txBody>
      </p:sp>
    </p:spTree>
    <p:extLst>
      <p:ext uri="{BB962C8B-B14F-4D97-AF65-F5344CB8AC3E}">
        <p14:creationId xmlns:p14="http://schemas.microsoft.com/office/powerpoint/2010/main" val="4167948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3CF610-779F-4A5A-B0FA-A6D48F6D7E40}"/>
              </a:ext>
            </a:extLst>
          </p:cNvPr>
          <p:cNvSpPr>
            <a:spLocks noGrp="1"/>
          </p:cNvSpPr>
          <p:nvPr>
            <p:ph type="title"/>
          </p:nvPr>
        </p:nvSpPr>
        <p:spPr/>
        <p:txBody>
          <a:bodyPr/>
          <a:lstStyle/>
          <a:p>
            <a:r>
              <a:rPr lang="en-US" dirty="0"/>
              <a:t>Small Loops</a:t>
            </a:r>
          </a:p>
        </p:txBody>
      </p:sp>
      <p:sp>
        <p:nvSpPr>
          <p:cNvPr id="3" name="Content Placeholder 2">
            <a:extLst>
              <a:ext uri="{FF2B5EF4-FFF2-40B4-BE49-F238E27FC236}">
                <a16:creationId xmlns:a16="http://schemas.microsoft.com/office/drawing/2014/main" id="{463DA24F-319C-4269-904B-DAF380381D9F}"/>
              </a:ext>
            </a:extLst>
          </p:cNvPr>
          <p:cNvSpPr>
            <a:spLocks noGrp="1"/>
          </p:cNvSpPr>
          <p:nvPr>
            <p:ph idx="1"/>
          </p:nvPr>
        </p:nvSpPr>
        <p:spPr>
          <a:xfrm>
            <a:off x="586854" y="2362200"/>
            <a:ext cx="11147946" cy="4188022"/>
          </a:xfrm>
        </p:spPr>
        <p:txBody>
          <a:bodyPr/>
          <a:lstStyle/>
          <a:p>
            <a:r>
              <a:rPr lang="en-US" sz="2800" dirty="0"/>
              <a:t>When the circumference of the loop becomes less than 1⁄3 λ, the current in the loop becomes relatively uniform all the way around the loop</a:t>
            </a:r>
          </a:p>
          <a:p>
            <a:r>
              <a:rPr lang="en-US" sz="2800" dirty="0"/>
              <a:t>This causes the radiation pattern to develop sharp nulls broadside to the plane of the loop</a:t>
            </a:r>
          </a:p>
          <a:p>
            <a:r>
              <a:rPr lang="en-US" sz="2800" dirty="0"/>
              <a:t>In wide use as receiving antennas and portable or low-profile transmitting antennas</a:t>
            </a:r>
          </a:p>
          <a:p>
            <a:r>
              <a:rPr lang="en-US" sz="2800" dirty="0"/>
              <a:t>The sharp null broadside to the loop makes them effective for direction-finding</a:t>
            </a:r>
          </a:p>
        </p:txBody>
      </p:sp>
    </p:spTree>
    <p:extLst>
      <p:ext uri="{BB962C8B-B14F-4D97-AF65-F5344CB8AC3E}">
        <p14:creationId xmlns:p14="http://schemas.microsoft.com/office/powerpoint/2010/main" val="2408822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C85FAB-B502-410C-BB47-D962D659D23A}"/>
              </a:ext>
            </a:extLst>
          </p:cNvPr>
          <p:cNvSpPr>
            <a:spLocks noGrp="1"/>
          </p:cNvSpPr>
          <p:nvPr>
            <p:ph type="title"/>
          </p:nvPr>
        </p:nvSpPr>
        <p:spPr/>
        <p:txBody>
          <a:bodyPr/>
          <a:lstStyle/>
          <a:p>
            <a:r>
              <a:rPr lang="en-US" dirty="0"/>
              <a:t>Halo Antennas</a:t>
            </a:r>
          </a:p>
        </p:txBody>
      </p:sp>
      <p:sp>
        <p:nvSpPr>
          <p:cNvPr id="3" name="Content Placeholder 2">
            <a:extLst>
              <a:ext uri="{FF2B5EF4-FFF2-40B4-BE49-F238E27FC236}">
                <a16:creationId xmlns:a16="http://schemas.microsoft.com/office/drawing/2014/main" id="{16FC6293-7D27-473B-9116-ADEAE201018A}"/>
              </a:ext>
            </a:extLst>
          </p:cNvPr>
          <p:cNvSpPr>
            <a:spLocks noGrp="1"/>
          </p:cNvSpPr>
          <p:nvPr>
            <p:ph idx="1"/>
          </p:nvPr>
        </p:nvSpPr>
        <p:spPr>
          <a:xfrm>
            <a:off x="609600" y="2169994"/>
            <a:ext cx="10972800" cy="4380228"/>
          </a:xfrm>
        </p:spPr>
        <p:txBody>
          <a:bodyPr/>
          <a:lstStyle/>
          <a:p>
            <a:r>
              <a:rPr lang="en-US" dirty="0"/>
              <a:t>Dipole bent into a circle or square (the “squalo”) with the ends separated by a small gap </a:t>
            </a:r>
          </a:p>
          <a:p>
            <a:r>
              <a:rPr lang="en-US" dirty="0"/>
              <a:t>Not a continuous loop, but often viewed as a 1⁄2 λ loop</a:t>
            </a:r>
          </a:p>
          <a:p>
            <a:r>
              <a:rPr lang="en-US" dirty="0"/>
              <a:t>Usually mounted horizontally so they produce an omnidirectional pattern with the horizontal polarization preferred for VHF weak-signal operation</a:t>
            </a:r>
          </a:p>
          <a:p>
            <a:r>
              <a:rPr lang="en-US" dirty="0"/>
              <a:t> Halos for 6 and 2 meters can be mounted on a vehicle for mobile operation</a:t>
            </a:r>
          </a:p>
          <a:p>
            <a:endParaRPr lang="en-US" dirty="0"/>
          </a:p>
        </p:txBody>
      </p:sp>
    </p:spTree>
    <p:extLst>
      <p:ext uri="{BB962C8B-B14F-4D97-AF65-F5344CB8AC3E}">
        <p14:creationId xmlns:p14="http://schemas.microsoft.com/office/powerpoint/2010/main" val="38077520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D7209C-70C7-4B99-B540-4B8C341C0311}"/>
              </a:ext>
            </a:extLst>
          </p:cNvPr>
          <p:cNvSpPr>
            <a:spLocks noGrp="1"/>
          </p:cNvSpPr>
          <p:nvPr>
            <p:ph type="title"/>
          </p:nvPr>
        </p:nvSpPr>
        <p:spPr>
          <a:xfrm>
            <a:off x="152400" y="1295400"/>
            <a:ext cx="1600200" cy="874595"/>
          </a:xfrm>
        </p:spPr>
        <p:txBody>
          <a:bodyPr/>
          <a:lstStyle/>
          <a:p>
            <a:pPr algn="l"/>
            <a:r>
              <a:rPr lang="en-US" dirty="0"/>
              <a:t>Fig 7.2</a:t>
            </a:r>
          </a:p>
        </p:txBody>
      </p:sp>
      <p:pic>
        <p:nvPicPr>
          <p:cNvPr id="5" name="Picture 4">
            <a:extLst>
              <a:ext uri="{FF2B5EF4-FFF2-40B4-BE49-F238E27FC236}">
                <a16:creationId xmlns:a16="http://schemas.microsoft.com/office/drawing/2014/main" id="{8778CF1B-F053-4898-A421-62AA0E0D0467}"/>
              </a:ext>
            </a:extLst>
          </p:cNvPr>
          <p:cNvPicPr>
            <a:picLocks noChangeAspect="1"/>
          </p:cNvPicPr>
          <p:nvPr/>
        </p:nvPicPr>
        <p:blipFill>
          <a:blip r:embed="rId2"/>
          <a:stretch>
            <a:fillRect/>
          </a:stretch>
        </p:blipFill>
        <p:spPr>
          <a:xfrm>
            <a:off x="4435833" y="990600"/>
            <a:ext cx="7576058" cy="5562600"/>
          </a:xfrm>
          <a:prstGeom prst="rect">
            <a:avLst/>
          </a:prstGeom>
        </p:spPr>
      </p:pic>
      <p:sp>
        <p:nvSpPr>
          <p:cNvPr id="6" name="TextBox 5">
            <a:extLst>
              <a:ext uri="{FF2B5EF4-FFF2-40B4-BE49-F238E27FC236}">
                <a16:creationId xmlns:a16="http://schemas.microsoft.com/office/drawing/2014/main" id="{A7652663-90A0-43BE-A04F-051606A24367}"/>
              </a:ext>
            </a:extLst>
          </p:cNvPr>
          <p:cNvSpPr txBox="1"/>
          <p:nvPr/>
        </p:nvSpPr>
        <p:spPr>
          <a:xfrm>
            <a:off x="180109" y="2066589"/>
            <a:ext cx="4163291" cy="3785652"/>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The half-wave dipole at A has its maximum current in the middle and maximum voltage at each end. Feed point impedance is lowest in the middle. At odd harmonics of the fundamental frequency, the dipole’s feed point impedance is low at the midpoint once again as shown at B.</a:t>
            </a:r>
          </a:p>
        </p:txBody>
      </p:sp>
    </p:spTree>
    <p:extLst>
      <p:ext uri="{BB962C8B-B14F-4D97-AF65-F5344CB8AC3E}">
        <p14:creationId xmlns:p14="http://schemas.microsoft.com/office/powerpoint/2010/main" val="283287720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2160659360"/>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configuration of the loops of a two-element quad antenna must be used for the antenna to operate as a beam antenna, assuming one of the elements is used as a reflector?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driven element must be fed with a balun transformer</a:t>
            </a:r>
          </a:p>
          <a:p>
            <a:pPr marL="457200" indent="-457200">
              <a:buFont typeface="+mj-lt"/>
              <a:buAutoNum type="alphaUcPeriod"/>
            </a:pPr>
            <a:r>
              <a:rPr lang="en-US" b="0" i="0" u="none" strike="noStrike" baseline="0" dirty="0">
                <a:latin typeface="Calibri" panose="020F0502020204030204" pitchFamily="34" charset="0"/>
              </a:rPr>
              <a:t>There must be an open circuit in the driven element at the point opposite the feed point</a:t>
            </a:r>
          </a:p>
          <a:p>
            <a:pPr marL="457200" indent="-457200">
              <a:buFont typeface="+mj-lt"/>
              <a:buAutoNum type="alphaUcPeriod"/>
            </a:pPr>
            <a:r>
              <a:rPr lang="en-US" b="0" i="0" u="none" strike="noStrike" baseline="0" dirty="0">
                <a:latin typeface="Calibri" panose="020F0502020204030204" pitchFamily="34" charset="0"/>
              </a:rPr>
              <a:t>The reflector element must be approximately 5 percent shorter than the driven element</a:t>
            </a:r>
          </a:p>
          <a:p>
            <a:pPr marL="457200" indent="-457200">
              <a:buFont typeface="+mj-lt"/>
              <a:buAutoNum type="alphaUcPeriod"/>
            </a:pPr>
            <a:r>
              <a:rPr lang="en-US" b="0" i="0" u="none" strike="noStrike" baseline="0" dirty="0">
                <a:latin typeface="Calibri" panose="020F0502020204030204" pitchFamily="34" charset="0"/>
              </a:rPr>
              <a:t>The reflector element must be approximately 5 percent longer than the driven element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G9C06 (D) Page 7-13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777104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Approximately how long is each side of the driven element of a quad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1/4 wavelength</a:t>
            </a:r>
          </a:p>
          <a:p>
            <a:pPr marL="457200" indent="-457200">
              <a:buFont typeface="+mj-lt"/>
              <a:buAutoNum type="alphaUcPeriod"/>
            </a:pPr>
            <a:r>
              <a:rPr lang="en-US" b="0" i="0" u="none" strike="noStrike" baseline="0" dirty="0">
                <a:latin typeface="Calibri" panose="020F0502020204030204" pitchFamily="34" charset="0"/>
              </a:rPr>
              <a:t>1/2 wavelength</a:t>
            </a:r>
          </a:p>
          <a:p>
            <a:pPr marL="457200" indent="-457200">
              <a:buFont typeface="+mj-lt"/>
              <a:buAutoNum type="alphaUcPeriod"/>
            </a:pPr>
            <a:r>
              <a:rPr lang="en-US" b="0" i="0" u="none" strike="noStrike" baseline="0" dirty="0">
                <a:latin typeface="Calibri" panose="020F0502020204030204" pitchFamily="34" charset="0"/>
              </a:rPr>
              <a:t>3/4 wavelength</a:t>
            </a:r>
          </a:p>
          <a:p>
            <a:pPr marL="457200" indent="-457200">
              <a:buFont typeface="+mj-lt"/>
              <a:buAutoNum type="alphaUcPeriod"/>
            </a:pPr>
            <a:r>
              <a:rPr lang="en-US" b="0" i="0" u="none" strike="noStrike" baseline="0" dirty="0">
                <a:latin typeface="Calibri" panose="020F0502020204030204" pitchFamily="34" charset="0"/>
              </a:rPr>
              <a:t>1 wavelength</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G9C13 (A) Page 7-13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6293227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does the forward gain of a two-element quad antenna compare to the forward gain of a three element Yagi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About the same</a:t>
            </a:r>
          </a:p>
          <a:p>
            <a:pPr marL="457200" indent="-457200">
              <a:buFont typeface="+mj-lt"/>
              <a:buAutoNum type="alphaUcPeriod"/>
            </a:pPr>
            <a:r>
              <a:rPr lang="en-US" b="0" i="0" u="none" strike="noStrike" baseline="0" dirty="0">
                <a:latin typeface="Calibri" panose="020F0502020204030204" pitchFamily="34" charset="0"/>
              </a:rPr>
              <a:t>About 2/3 as much</a:t>
            </a:r>
          </a:p>
          <a:p>
            <a:pPr marL="457200" indent="-457200">
              <a:buFont typeface="+mj-lt"/>
              <a:buAutoNum type="alphaUcPeriod"/>
            </a:pPr>
            <a:r>
              <a:rPr lang="en-US" b="0" i="0" u="none" strike="noStrike" baseline="0" dirty="0">
                <a:latin typeface="Calibri" panose="020F0502020204030204" pitchFamily="34" charset="0"/>
              </a:rPr>
              <a:t>About 1.5 times as much</a:t>
            </a:r>
          </a:p>
          <a:p>
            <a:pPr marL="457200" indent="-457200">
              <a:buFont typeface="+mj-lt"/>
              <a:buAutoNum type="alphaUcPeriod"/>
            </a:pPr>
            <a:r>
              <a:rPr lang="en-US" b="0" i="0" u="none" strike="noStrike" baseline="0" dirty="0">
                <a:latin typeface="Calibri" panose="020F0502020204030204" pitchFamily="34" charset="0"/>
              </a:rPr>
              <a:t>About twice as much</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G9C14 (A) Page 7-15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066993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In which direction is the maximum radiation from a portable VHF/UHF “halo”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Broadside to the plane of the halo</a:t>
            </a:r>
          </a:p>
          <a:p>
            <a:pPr marL="457200" indent="-457200">
              <a:buFont typeface="+mj-lt"/>
              <a:buAutoNum type="alphaUcPeriod"/>
            </a:pPr>
            <a:r>
              <a:rPr lang="en-US" b="0" i="0" u="none" strike="noStrike" baseline="0" dirty="0">
                <a:latin typeface="Calibri" panose="020F0502020204030204" pitchFamily="34" charset="0"/>
              </a:rPr>
              <a:t>Opposite the feed point</a:t>
            </a:r>
          </a:p>
          <a:p>
            <a:pPr marL="457200" indent="-457200">
              <a:buFont typeface="+mj-lt"/>
              <a:buAutoNum type="alphaUcPeriod"/>
            </a:pPr>
            <a:r>
              <a:rPr lang="en-US" b="0" i="0" u="none" strike="noStrike" baseline="0" dirty="0">
                <a:latin typeface="Calibri" panose="020F0502020204030204" pitchFamily="34" charset="0"/>
              </a:rPr>
              <a:t>Omnidirectional in the plane of the halo</a:t>
            </a:r>
          </a:p>
          <a:p>
            <a:pPr marL="457200" indent="-457200">
              <a:buFont typeface="+mj-lt"/>
              <a:buAutoNum type="alphaUcPeriod"/>
            </a:pPr>
            <a:r>
              <a:rPr lang="en-US" b="0" i="0" u="none" strike="noStrike" baseline="0" dirty="0">
                <a:latin typeface="Calibri" panose="020F0502020204030204" pitchFamily="34" charset="0"/>
              </a:rPr>
              <a:t>Toward the halo’s supporting mast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G9D03 (C) Page 7-15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750005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In which direction or directions does an electrically small loop (less than 1/3 wavelength in circumference) have nulls in its radiation pattern?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In the plane of the loop</a:t>
            </a:r>
          </a:p>
          <a:p>
            <a:pPr marL="457200" indent="-457200">
              <a:buFont typeface="+mj-lt"/>
              <a:buAutoNum type="alphaUcPeriod"/>
            </a:pPr>
            <a:r>
              <a:rPr lang="en-US" b="0" i="0" u="none" strike="noStrike" baseline="0" dirty="0">
                <a:latin typeface="Calibri" panose="020F0502020204030204" pitchFamily="34" charset="0"/>
              </a:rPr>
              <a:t>Broadside to the loop</a:t>
            </a:r>
          </a:p>
          <a:p>
            <a:pPr marL="457200" indent="-457200">
              <a:buFont typeface="+mj-lt"/>
              <a:buAutoNum type="alphaUcPeriod"/>
            </a:pPr>
            <a:r>
              <a:rPr lang="en-US" b="0" i="0" u="none" strike="noStrike" baseline="0" dirty="0">
                <a:latin typeface="Calibri" panose="020F0502020204030204" pitchFamily="34" charset="0"/>
              </a:rPr>
              <a:t>Broadside and in the plane of the loop</a:t>
            </a:r>
          </a:p>
          <a:p>
            <a:pPr marL="457200" indent="-457200">
              <a:buFont typeface="+mj-lt"/>
              <a:buAutoNum type="alphaUcPeriod"/>
            </a:pPr>
            <a:r>
              <a:rPr lang="en-US" b="0" i="0" u="none" strike="noStrike" baseline="0" dirty="0">
                <a:latin typeface="Calibri" panose="020F0502020204030204" pitchFamily="34" charset="0"/>
              </a:rPr>
              <a:t>Electrically small loops are omnidirectional</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G9D10 (B) Page 7-15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201247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combined vertical and horizontal polarization pattern of a multi-wavelength, horizontal loop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 figure-eight, similar to a dipole</a:t>
            </a:r>
          </a:p>
          <a:p>
            <a:pPr marL="457200" indent="-457200">
              <a:buFont typeface="+mj-lt"/>
              <a:buAutoNum type="alphaUcPeriod"/>
            </a:pPr>
            <a:r>
              <a:rPr lang="en-US" b="0" i="0" u="none" strike="noStrike" baseline="0" dirty="0">
                <a:latin typeface="Calibri" panose="020F0502020204030204" pitchFamily="34" charset="0"/>
              </a:rPr>
              <a:t>Four major loops with deep nulls</a:t>
            </a:r>
          </a:p>
          <a:p>
            <a:pPr marL="457200" indent="-457200">
              <a:buFont typeface="+mj-lt"/>
              <a:buAutoNum type="alphaUcPeriod"/>
            </a:pPr>
            <a:r>
              <a:rPr lang="en-US" b="0" i="0" u="none" strike="noStrike" baseline="0" dirty="0">
                <a:latin typeface="Calibri" panose="020F0502020204030204" pitchFamily="34" charset="0"/>
              </a:rPr>
              <a:t>Virtually omnidirectional with a lower peak vertical radiation angle than a dipole</a:t>
            </a:r>
          </a:p>
          <a:p>
            <a:pPr marL="457200" indent="-457200">
              <a:buFont typeface="+mj-lt"/>
              <a:buAutoNum type="alphaUcPeriod"/>
            </a:pPr>
            <a:r>
              <a:rPr lang="en-US" b="0" i="0" u="none" strike="noStrike" baseline="0" dirty="0">
                <a:latin typeface="Calibri" panose="020F0502020204030204" pitchFamily="34" charset="0"/>
              </a:rPr>
              <a:t>Radiation maximum is straight up</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G9D13 (C) Page 7-13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76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8715828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74C4F8-D15E-4DA7-A911-DEDF011560EC}"/>
              </a:ext>
            </a:extLst>
          </p:cNvPr>
          <p:cNvSpPr>
            <a:spLocks noGrp="1"/>
          </p:cNvSpPr>
          <p:nvPr>
            <p:ph type="title"/>
          </p:nvPr>
        </p:nvSpPr>
        <p:spPr/>
        <p:txBody>
          <a:bodyPr/>
          <a:lstStyle/>
          <a:p>
            <a:r>
              <a:rPr lang="en-US" dirty="0"/>
              <a:t>Random Wire Antennas</a:t>
            </a:r>
          </a:p>
        </p:txBody>
      </p:sp>
      <p:sp>
        <p:nvSpPr>
          <p:cNvPr id="3" name="Content Placeholder 2">
            <a:extLst>
              <a:ext uri="{FF2B5EF4-FFF2-40B4-BE49-F238E27FC236}">
                <a16:creationId xmlns:a16="http://schemas.microsoft.com/office/drawing/2014/main" id="{87D745AE-966C-40B0-A9B6-4FF4D1D2620A}"/>
              </a:ext>
            </a:extLst>
          </p:cNvPr>
          <p:cNvSpPr>
            <a:spLocks noGrp="1"/>
          </p:cNvSpPr>
          <p:nvPr>
            <p:ph idx="1"/>
          </p:nvPr>
        </p:nvSpPr>
        <p:spPr>
          <a:xfrm>
            <a:off x="457200" y="2169994"/>
            <a:ext cx="11353800" cy="4380228"/>
          </a:xfrm>
        </p:spPr>
        <p:txBody>
          <a:bodyPr/>
          <a:lstStyle/>
          <a:p>
            <a:r>
              <a:rPr lang="en-US" dirty="0"/>
              <a:t>Not always practical to have a 1⁄2 or 1⁄4 λ long resonant antenna</a:t>
            </a:r>
          </a:p>
          <a:p>
            <a:pPr lvl="1"/>
            <a:r>
              <a:rPr lang="en-US" dirty="0"/>
              <a:t>A random wire antenna can be used</a:t>
            </a:r>
          </a:p>
          <a:p>
            <a:r>
              <a:rPr lang="en-US" dirty="0"/>
              <a:t>Connected directly to the output of the transmitter (or tuner) without a feed line</a:t>
            </a:r>
          </a:p>
          <a:p>
            <a:pPr>
              <a:buClr>
                <a:schemeClr val="tx1"/>
              </a:buClr>
            </a:pPr>
            <a:r>
              <a:rPr lang="en-US" i="1" dirty="0">
                <a:solidFill>
                  <a:srgbClr val="C00000"/>
                </a:solidFill>
              </a:rPr>
              <a:t>May result in significant RF currents and voltages on the station equipment that could cause RF burns</a:t>
            </a:r>
          </a:p>
          <a:p>
            <a:r>
              <a:rPr lang="en-US" dirty="0"/>
              <a:t>Can give excellent results on any band for which the transmitter or tuner can accept the feed point impedance</a:t>
            </a:r>
          </a:p>
        </p:txBody>
      </p:sp>
    </p:spTree>
    <p:extLst>
      <p:ext uri="{BB962C8B-B14F-4D97-AF65-F5344CB8AC3E}">
        <p14:creationId xmlns:p14="http://schemas.microsoft.com/office/powerpoint/2010/main" val="582524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D634ED-998C-4708-9DA1-5EDCCBDDCD1A}"/>
              </a:ext>
            </a:extLst>
          </p:cNvPr>
          <p:cNvSpPr>
            <a:spLocks noGrp="1"/>
          </p:cNvSpPr>
          <p:nvPr>
            <p:ph type="title"/>
          </p:nvPr>
        </p:nvSpPr>
        <p:spPr/>
        <p:txBody>
          <a:bodyPr/>
          <a:lstStyle/>
          <a:p>
            <a:r>
              <a:rPr lang="en-US" dirty="0"/>
              <a:t>Stacked Antennas</a:t>
            </a:r>
          </a:p>
        </p:txBody>
      </p:sp>
      <p:sp>
        <p:nvSpPr>
          <p:cNvPr id="3" name="Content Placeholder 2">
            <a:extLst>
              <a:ext uri="{FF2B5EF4-FFF2-40B4-BE49-F238E27FC236}">
                <a16:creationId xmlns:a16="http://schemas.microsoft.com/office/drawing/2014/main" id="{2C7003BD-7BEB-4339-89F8-FABE719A5FDD}"/>
              </a:ext>
            </a:extLst>
          </p:cNvPr>
          <p:cNvSpPr>
            <a:spLocks noGrp="1"/>
          </p:cNvSpPr>
          <p:nvPr>
            <p:ph idx="1"/>
          </p:nvPr>
        </p:nvSpPr>
        <p:spPr>
          <a:xfrm>
            <a:off x="381000" y="2169994"/>
            <a:ext cx="11506200" cy="4380228"/>
          </a:xfrm>
        </p:spPr>
        <p:txBody>
          <a:bodyPr/>
          <a:lstStyle/>
          <a:p>
            <a:r>
              <a:rPr lang="en-US" sz="2600" dirty="0"/>
              <a:t>Stacking antennas (vertically or horizontally) results in more gain (see Fig 7.14 in text)</a:t>
            </a:r>
          </a:p>
          <a:p>
            <a:r>
              <a:rPr lang="en-US" sz="2600" dirty="0"/>
              <a:t>As more and more directors are added, the </a:t>
            </a:r>
            <a:r>
              <a:rPr lang="en-US" sz="2600" i="1" dirty="0">
                <a:solidFill>
                  <a:srgbClr val="C00000"/>
                </a:solidFill>
              </a:rPr>
              <a:t>beamwidth</a:t>
            </a:r>
            <a:r>
              <a:rPr lang="en-US" sz="2600" dirty="0"/>
              <a:t> of the main lobe (angle between points on the main lobe at which gain is 3 dB less than maximum) narrows</a:t>
            </a:r>
          </a:p>
          <a:p>
            <a:r>
              <a:rPr lang="en-US" sz="2600" dirty="0"/>
              <a:t>Vertically stacking antennas increases gain and narrows the elevation beamwidth</a:t>
            </a:r>
          </a:p>
          <a:p>
            <a:r>
              <a:rPr lang="en-US" sz="2600" dirty="0"/>
              <a:t>Most vertical stacks, with the antennas directly above each other, space the antennas about λ/2 apart. Spaced λ/2 apart, the additional gain for a vertical stack of two horizontally-polarized beams is about 3 dB.</a:t>
            </a:r>
          </a:p>
          <a:p>
            <a:endParaRPr lang="en-US" sz="2600" dirty="0"/>
          </a:p>
        </p:txBody>
      </p:sp>
    </p:spTree>
    <p:extLst>
      <p:ext uri="{BB962C8B-B14F-4D97-AF65-F5344CB8AC3E}">
        <p14:creationId xmlns:p14="http://schemas.microsoft.com/office/powerpoint/2010/main" val="2390314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BC981-C2F3-46B4-9384-5ADB40B5D821}"/>
              </a:ext>
            </a:extLst>
          </p:cNvPr>
          <p:cNvSpPr>
            <a:spLocks noGrp="1"/>
          </p:cNvSpPr>
          <p:nvPr>
            <p:ph type="title"/>
          </p:nvPr>
        </p:nvSpPr>
        <p:spPr/>
        <p:txBody>
          <a:bodyPr/>
          <a:lstStyle/>
          <a:p>
            <a:r>
              <a:rPr lang="en-US" dirty="0"/>
              <a:t>Log Periodics (or </a:t>
            </a:r>
            <a:r>
              <a:rPr lang="en-US" i="1" dirty="0">
                <a:solidFill>
                  <a:srgbClr val="C00000"/>
                </a:solidFill>
              </a:rPr>
              <a:t>Logs</a:t>
            </a:r>
            <a:r>
              <a:rPr lang="en-US" dirty="0"/>
              <a:t>)</a:t>
            </a:r>
          </a:p>
        </p:txBody>
      </p:sp>
      <p:sp>
        <p:nvSpPr>
          <p:cNvPr id="3" name="Content Placeholder 2">
            <a:extLst>
              <a:ext uri="{FF2B5EF4-FFF2-40B4-BE49-F238E27FC236}">
                <a16:creationId xmlns:a16="http://schemas.microsoft.com/office/drawing/2014/main" id="{8A0770BF-0B3F-4CE7-8676-C6CFAA8BC003}"/>
              </a:ext>
            </a:extLst>
          </p:cNvPr>
          <p:cNvSpPr>
            <a:spLocks noGrp="1"/>
          </p:cNvSpPr>
          <p:nvPr>
            <p:ph idx="1"/>
          </p:nvPr>
        </p:nvSpPr>
        <p:spPr>
          <a:xfrm>
            <a:off x="609600" y="2169994"/>
            <a:ext cx="10972800" cy="4380228"/>
          </a:xfrm>
        </p:spPr>
        <p:txBody>
          <a:bodyPr/>
          <a:lstStyle/>
          <a:p>
            <a:r>
              <a:rPr lang="en-US" sz="2800" dirty="0"/>
              <a:t>TV antennas are often log periodics</a:t>
            </a:r>
          </a:p>
          <a:p>
            <a:r>
              <a:rPr lang="en-US" sz="2800" dirty="0"/>
              <a:t>“Log” refers to as </a:t>
            </a:r>
            <a:r>
              <a:rPr lang="en-US" sz="2800" i="1" dirty="0">
                <a:solidFill>
                  <a:srgbClr val="C00000"/>
                </a:solidFill>
              </a:rPr>
              <a:t>logarithmic</a:t>
            </a:r>
            <a:r>
              <a:rPr lang="en-US" sz="2800" dirty="0"/>
              <a:t> … </a:t>
            </a:r>
            <a:r>
              <a:rPr lang="en-US" sz="2800" i="1" dirty="0">
                <a:solidFill>
                  <a:srgbClr val="C00000"/>
                </a:solidFill>
              </a:rPr>
              <a:t>periodic</a:t>
            </a:r>
            <a:r>
              <a:rPr lang="en-US" sz="2800" dirty="0"/>
              <a:t> means the spacing of the elements along the boom</a:t>
            </a:r>
          </a:p>
          <a:p>
            <a:r>
              <a:rPr lang="en-US" sz="2800" dirty="0"/>
              <a:t>The length and the spacing of the elements increases logarithmically from one end to the other</a:t>
            </a:r>
          </a:p>
          <a:p>
            <a:r>
              <a:rPr lang="en-US" sz="2800" dirty="0"/>
              <a:t>Designed to have a consistent radiation pattern and low SWR over a wide frequency bandwidth (as much as 10:1)</a:t>
            </a:r>
          </a:p>
          <a:p>
            <a:pPr lvl="1"/>
            <a:r>
              <a:rPr lang="en-US" sz="2500" dirty="0"/>
              <a:t>Meaning the log periodic can be used over several bands</a:t>
            </a:r>
          </a:p>
          <a:p>
            <a:r>
              <a:rPr lang="en-US" sz="2800" dirty="0"/>
              <a:t>Not as much gain or front-to-back ratio as a Yagi antenna</a:t>
            </a:r>
          </a:p>
          <a:p>
            <a:endParaRPr lang="en-US" sz="2800" dirty="0"/>
          </a:p>
          <a:p>
            <a:endParaRPr lang="en-US" sz="2800" dirty="0"/>
          </a:p>
        </p:txBody>
      </p:sp>
    </p:spTree>
    <p:extLst>
      <p:ext uri="{BB962C8B-B14F-4D97-AF65-F5344CB8AC3E}">
        <p14:creationId xmlns:p14="http://schemas.microsoft.com/office/powerpoint/2010/main" val="12814512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A6967-B4D5-4DC6-B1AA-E9A69C98F9BE}"/>
              </a:ext>
            </a:extLst>
          </p:cNvPr>
          <p:cNvSpPr>
            <a:spLocks noGrp="1"/>
          </p:cNvSpPr>
          <p:nvPr>
            <p:ph type="title"/>
          </p:nvPr>
        </p:nvSpPr>
        <p:spPr/>
        <p:txBody>
          <a:bodyPr/>
          <a:lstStyle/>
          <a:p>
            <a:r>
              <a:rPr lang="en-US" dirty="0"/>
              <a:t>Dipoles (cont.)</a:t>
            </a:r>
          </a:p>
        </p:txBody>
      </p:sp>
      <p:sp>
        <p:nvSpPr>
          <p:cNvPr id="3" name="Content Placeholder 2">
            <a:extLst>
              <a:ext uri="{FF2B5EF4-FFF2-40B4-BE49-F238E27FC236}">
                <a16:creationId xmlns:a16="http://schemas.microsoft.com/office/drawing/2014/main" id="{8D62F0A1-173C-4196-B4B1-D9E012F28F65}"/>
              </a:ext>
            </a:extLst>
          </p:cNvPr>
          <p:cNvSpPr>
            <a:spLocks noGrp="1"/>
          </p:cNvSpPr>
          <p:nvPr>
            <p:ph idx="1"/>
          </p:nvPr>
        </p:nvSpPr>
        <p:spPr>
          <a:xfrm>
            <a:off x="457200" y="2169994"/>
            <a:ext cx="11125200" cy="4380228"/>
          </a:xfrm>
        </p:spPr>
        <p:txBody>
          <a:bodyPr/>
          <a:lstStyle/>
          <a:p>
            <a:r>
              <a:rPr lang="en-US" dirty="0"/>
              <a:t>Impedance increases as feed point is moved away from the center; several thousand ohms at the ends</a:t>
            </a:r>
          </a:p>
          <a:p>
            <a:r>
              <a:rPr lang="en-US" dirty="0"/>
              <a:t>Example: </a:t>
            </a:r>
            <a:r>
              <a:rPr lang="en-US" i="1" dirty="0">
                <a:solidFill>
                  <a:srgbClr val="C00000"/>
                </a:solidFill>
              </a:rPr>
              <a:t>End-fed half-wave </a:t>
            </a:r>
            <a:r>
              <a:rPr lang="en-US" dirty="0"/>
              <a:t>(EFHW) antenna … popular for portable operating (lightweight and easy to install)</a:t>
            </a:r>
          </a:p>
          <a:p>
            <a:pPr lvl="1"/>
            <a:r>
              <a:rPr lang="en-US" dirty="0"/>
              <a:t>EFHW is just a half-wave dipole fed at one end</a:t>
            </a:r>
          </a:p>
          <a:p>
            <a:r>
              <a:rPr lang="en-US" dirty="0"/>
              <a:t>Calculating free-space length …</a:t>
            </a:r>
          </a:p>
          <a:p>
            <a:pPr lvl="1"/>
            <a:r>
              <a:rPr lang="en-US" dirty="0"/>
              <a:t>In free space, 1⁄2 wavelength in feet equals 492 divided by frequency in MHz</a:t>
            </a:r>
          </a:p>
        </p:txBody>
      </p:sp>
    </p:spTree>
    <p:extLst>
      <p:ext uri="{BB962C8B-B14F-4D97-AF65-F5344CB8AC3E}">
        <p14:creationId xmlns:p14="http://schemas.microsoft.com/office/powerpoint/2010/main" val="122725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859DF-8FF8-4A2F-AB03-CEBBCC4706C8}"/>
              </a:ext>
            </a:extLst>
          </p:cNvPr>
          <p:cNvSpPr>
            <a:spLocks noGrp="1"/>
          </p:cNvSpPr>
          <p:nvPr>
            <p:ph type="title"/>
          </p:nvPr>
        </p:nvSpPr>
        <p:spPr/>
        <p:txBody>
          <a:bodyPr/>
          <a:lstStyle/>
          <a:p>
            <a:r>
              <a:rPr lang="en-US" dirty="0"/>
              <a:t>Beverage Antennas</a:t>
            </a:r>
          </a:p>
        </p:txBody>
      </p:sp>
      <p:sp>
        <p:nvSpPr>
          <p:cNvPr id="3" name="Content Placeholder 2">
            <a:extLst>
              <a:ext uri="{FF2B5EF4-FFF2-40B4-BE49-F238E27FC236}">
                <a16:creationId xmlns:a16="http://schemas.microsoft.com/office/drawing/2014/main" id="{6930BDBE-279C-4FCC-9EF6-8218602B6422}"/>
              </a:ext>
            </a:extLst>
          </p:cNvPr>
          <p:cNvSpPr>
            <a:spLocks noGrp="1"/>
          </p:cNvSpPr>
          <p:nvPr>
            <p:ph idx="1"/>
          </p:nvPr>
        </p:nvSpPr>
        <p:spPr>
          <a:xfrm>
            <a:off x="304800" y="1981200"/>
            <a:ext cx="11430000" cy="4569022"/>
          </a:xfrm>
        </p:spPr>
        <p:txBody>
          <a:bodyPr/>
          <a:lstStyle/>
          <a:p>
            <a:r>
              <a:rPr lang="en-US" sz="2600" dirty="0"/>
              <a:t>Invented by Harold Beverage (see Fig 7.16 in text)</a:t>
            </a:r>
          </a:p>
          <a:p>
            <a:r>
              <a:rPr lang="en-US" sz="2600" dirty="0"/>
              <a:t>Designed not to have high gain, but to reject noise and interfering signals that are not from the desired direction</a:t>
            </a:r>
          </a:p>
          <a:p>
            <a:pPr lvl="1"/>
            <a:r>
              <a:rPr lang="en-US" sz="2600" dirty="0"/>
              <a:t> </a:t>
            </a:r>
            <a:r>
              <a:rPr lang="en-US" sz="2200" dirty="0"/>
              <a:t>Result is lower signal strength but a better signal-to-noise ratio</a:t>
            </a:r>
          </a:p>
          <a:p>
            <a:r>
              <a:rPr lang="en-US" sz="2600" dirty="0"/>
              <a:t>Referred to as a </a:t>
            </a:r>
            <a:r>
              <a:rPr lang="en-US" sz="2600" i="1" dirty="0">
                <a:solidFill>
                  <a:srgbClr val="C00000"/>
                </a:solidFill>
              </a:rPr>
              <a:t>traveling wave antenna</a:t>
            </a:r>
          </a:p>
          <a:p>
            <a:r>
              <a:rPr lang="en-US" sz="2600" dirty="0"/>
              <a:t>Consists of a long, low wire (usually less than 20 feet high) aligned with the preferred signal direction</a:t>
            </a:r>
          </a:p>
          <a:p>
            <a:r>
              <a:rPr lang="en-US" sz="2600" dirty="0"/>
              <a:t>Used exclusively for directional receiving on the lower HF bands (40 meters and longer wavelengths)</a:t>
            </a:r>
          </a:p>
          <a:p>
            <a:r>
              <a:rPr lang="en-US" sz="2600" dirty="0"/>
              <a:t> Has high ground losses and is too inefficient for use as a transmitting antenna</a:t>
            </a:r>
          </a:p>
        </p:txBody>
      </p:sp>
    </p:spTree>
    <p:extLst>
      <p:ext uri="{BB962C8B-B14F-4D97-AF65-F5344CB8AC3E}">
        <p14:creationId xmlns:p14="http://schemas.microsoft.com/office/powerpoint/2010/main" val="2838332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ED3ED1-FFDE-4F4A-AA25-DD8571E0E59A}"/>
              </a:ext>
            </a:extLst>
          </p:cNvPr>
          <p:cNvSpPr>
            <a:spLocks noGrp="1"/>
          </p:cNvSpPr>
          <p:nvPr>
            <p:ph type="title"/>
          </p:nvPr>
        </p:nvSpPr>
        <p:spPr/>
        <p:txBody>
          <a:bodyPr/>
          <a:lstStyle/>
          <a:p>
            <a:r>
              <a:rPr lang="en-US" dirty="0"/>
              <a:t>Multiband Antennas</a:t>
            </a:r>
          </a:p>
        </p:txBody>
      </p:sp>
      <p:sp>
        <p:nvSpPr>
          <p:cNvPr id="3" name="Content Placeholder 2">
            <a:extLst>
              <a:ext uri="{FF2B5EF4-FFF2-40B4-BE49-F238E27FC236}">
                <a16:creationId xmlns:a16="http://schemas.microsoft.com/office/drawing/2014/main" id="{94D039FB-3893-492A-ABD7-A42DBE76F9AD}"/>
              </a:ext>
            </a:extLst>
          </p:cNvPr>
          <p:cNvSpPr>
            <a:spLocks noGrp="1"/>
          </p:cNvSpPr>
          <p:nvPr>
            <p:ph idx="1"/>
          </p:nvPr>
        </p:nvSpPr>
        <p:spPr>
          <a:xfrm>
            <a:off x="228600" y="2362200"/>
            <a:ext cx="11811000" cy="4188022"/>
          </a:xfrm>
        </p:spPr>
        <p:txBody>
          <a:bodyPr/>
          <a:lstStyle/>
          <a:p>
            <a:r>
              <a:rPr lang="en-US" sz="2600" dirty="0"/>
              <a:t>What hams generally mean by multiband antenna is a design that reconfigures itself electrically for each band of operation</a:t>
            </a:r>
          </a:p>
          <a:p>
            <a:r>
              <a:rPr lang="en-US" sz="2600" dirty="0"/>
              <a:t>Most basic multiband antenna … </a:t>
            </a:r>
            <a:r>
              <a:rPr lang="en-US" sz="2600" i="1" dirty="0">
                <a:solidFill>
                  <a:srgbClr val="C00000"/>
                </a:solidFill>
              </a:rPr>
              <a:t>trap dipole</a:t>
            </a:r>
            <a:r>
              <a:rPr lang="en-US" sz="2600" dirty="0"/>
              <a:t> (See Fig 7.17 … next slide)</a:t>
            </a:r>
            <a:endParaRPr lang="en-US" sz="2600" i="1" dirty="0">
              <a:solidFill>
                <a:srgbClr val="C00000"/>
              </a:solidFill>
            </a:endParaRPr>
          </a:p>
          <a:p>
            <a:pPr lvl="1"/>
            <a:r>
              <a:rPr lang="en-US" sz="2400" dirty="0"/>
              <a:t>Each trap is a parallel LC circuit</a:t>
            </a:r>
          </a:p>
          <a:p>
            <a:pPr lvl="1"/>
            <a:r>
              <a:rPr lang="en-US" sz="2400" dirty="0"/>
              <a:t>At resonance acts like an open circuit, below resonance like an inductor, and above resonance like a capacitor</a:t>
            </a:r>
          </a:p>
          <a:p>
            <a:pPr lvl="1"/>
            <a:r>
              <a:rPr lang="en-US" sz="2400" dirty="0"/>
              <a:t>At lower frequencies, the traps add inductance to the antenna, making the antenna look electrically longer</a:t>
            </a:r>
          </a:p>
          <a:p>
            <a:pPr lvl="1"/>
            <a:r>
              <a:rPr lang="en-US" sz="2400" dirty="0"/>
              <a:t>At higher frequencies, the capacitance electrically shortens the antenna</a:t>
            </a:r>
          </a:p>
        </p:txBody>
      </p:sp>
    </p:spTree>
    <p:extLst>
      <p:ext uri="{BB962C8B-B14F-4D97-AF65-F5344CB8AC3E}">
        <p14:creationId xmlns:p14="http://schemas.microsoft.com/office/powerpoint/2010/main" val="2163219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6CEF2F-ED4D-4CA6-9748-FCDABEDCF5E2}"/>
              </a:ext>
            </a:extLst>
          </p:cNvPr>
          <p:cNvSpPr>
            <a:spLocks noGrp="1"/>
          </p:cNvSpPr>
          <p:nvPr>
            <p:ph type="title"/>
          </p:nvPr>
        </p:nvSpPr>
        <p:spPr>
          <a:xfrm>
            <a:off x="228600" y="1295399"/>
            <a:ext cx="2133600" cy="874595"/>
          </a:xfrm>
        </p:spPr>
        <p:txBody>
          <a:bodyPr/>
          <a:lstStyle/>
          <a:p>
            <a:pPr algn="l"/>
            <a:r>
              <a:rPr lang="en-US" dirty="0"/>
              <a:t>Fig 7.17</a:t>
            </a:r>
          </a:p>
        </p:txBody>
      </p:sp>
      <p:pic>
        <p:nvPicPr>
          <p:cNvPr id="5" name="Picture 4">
            <a:extLst>
              <a:ext uri="{FF2B5EF4-FFF2-40B4-BE49-F238E27FC236}">
                <a16:creationId xmlns:a16="http://schemas.microsoft.com/office/drawing/2014/main" id="{36C42628-F711-4601-B397-9AF33725FE29}"/>
              </a:ext>
            </a:extLst>
          </p:cNvPr>
          <p:cNvPicPr>
            <a:picLocks noChangeAspect="1"/>
          </p:cNvPicPr>
          <p:nvPr/>
        </p:nvPicPr>
        <p:blipFill>
          <a:blip r:embed="rId2"/>
          <a:stretch>
            <a:fillRect/>
          </a:stretch>
        </p:blipFill>
        <p:spPr>
          <a:xfrm>
            <a:off x="7010400" y="1219200"/>
            <a:ext cx="4820078" cy="5344000"/>
          </a:xfrm>
          <a:prstGeom prst="rect">
            <a:avLst/>
          </a:prstGeom>
        </p:spPr>
      </p:pic>
      <p:sp>
        <p:nvSpPr>
          <p:cNvPr id="6" name="TextBox 5">
            <a:extLst>
              <a:ext uri="{FF2B5EF4-FFF2-40B4-BE49-F238E27FC236}">
                <a16:creationId xmlns:a16="http://schemas.microsoft.com/office/drawing/2014/main" id="{A1B633EC-2BAB-4CF4-8ABB-F432A98B09A2}"/>
              </a:ext>
            </a:extLst>
          </p:cNvPr>
          <p:cNvSpPr txBox="1"/>
          <p:nvPr/>
        </p:nvSpPr>
        <p:spPr>
          <a:xfrm>
            <a:off x="361522" y="2169994"/>
            <a:ext cx="5963078" cy="3554819"/>
          </a:xfrm>
          <a:prstGeom prst="rect">
            <a:avLst/>
          </a:prstGeom>
          <a:noFill/>
        </p:spPr>
        <p:txBody>
          <a:bodyPr wrap="square" rtlCol="0">
            <a:spAutoFit/>
          </a:bodyPr>
          <a:lstStyle/>
          <a:p>
            <a:r>
              <a:rPr lang="en-US" sz="2500" dirty="0">
                <a:latin typeface="Calibri" panose="020F0502020204030204" pitchFamily="34" charset="0"/>
                <a:cs typeface="Calibri" panose="020F0502020204030204" pitchFamily="34" charset="0"/>
              </a:rPr>
              <a:t>Traps are parallel LC circuits. They may be made from discrete inductors and capacitors or may use coaxial cable or metal sleeves.</a:t>
            </a:r>
          </a:p>
          <a:p>
            <a:r>
              <a:rPr lang="en-US" sz="2500" dirty="0">
                <a:latin typeface="Calibri" panose="020F0502020204030204" pitchFamily="34" charset="0"/>
                <a:cs typeface="Calibri" panose="020F0502020204030204" pitchFamily="34" charset="0"/>
              </a:rPr>
              <a:t>The traps act like open circuits at their resonant frequency, causing different sections of the antenna to be active on different bands. This drawing shows a trap antenna that works on 10, 15, and 20 meters.</a:t>
            </a:r>
          </a:p>
        </p:txBody>
      </p:sp>
    </p:spTree>
    <p:extLst>
      <p:ext uri="{BB962C8B-B14F-4D97-AF65-F5344CB8AC3E}">
        <p14:creationId xmlns:p14="http://schemas.microsoft.com/office/powerpoint/2010/main" val="352970536"/>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C2E05A-7424-4654-9A25-1D61441D25F9}"/>
              </a:ext>
            </a:extLst>
          </p:cNvPr>
          <p:cNvSpPr>
            <a:spLocks noGrp="1"/>
          </p:cNvSpPr>
          <p:nvPr>
            <p:ph type="title"/>
          </p:nvPr>
        </p:nvSpPr>
        <p:spPr/>
        <p:txBody>
          <a:bodyPr/>
          <a:lstStyle/>
          <a:p>
            <a:r>
              <a:rPr lang="en-US" dirty="0"/>
              <a:t>Trap Dipoles (cont.)</a:t>
            </a:r>
          </a:p>
        </p:txBody>
      </p:sp>
      <p:sp>
        <p:nvSpPr>
          <p:cNvPr id="3" name="Content Placeholder 2">
            <a:extLst>
              <a:ext uri="{FF2B5EF4-FFF2-40B4-BE49-F238E27FC236}">
                <a16:creationId xmlns:a16="http://schemas.microsoft.com/office/drawing/2014/main" id="{764C311E-3B37-4C1B-9233-3BA514347910}"/>
              </a:ext>
            </a:extLst>
          </p:cNvPr>
          <p:cNvSpPr>
            <a:spLocks noGrp="1"/>
          </p:cNvSpPr>
          <p:nvPr>
            <p:ph idx="1"/>
          </p:nvPr>
        </p:nvSpPr>
        <p:spPr>
          <a:xfrm>
            <a:off x="304800" y="2169994"/>
            <a:ext cx="11582400" cy="4380228"/>
          </a:xfrm>
        </p:spPr>
        <p:txBody>
          <a:bodyPr/>
          <a:lstStyle/>
          <a:p>
            <a:r>
              <a:rPr lang="en-US" sz="2800" dirty="0"/>
              <a:t> The lowest frequency of operation the antenna acts like a regular dipole, shortened by the inductance of the trap</a:t>
            </a:r>
          </a:p>
          <a:p>
            <a:r>
              <a:rPr lang="en-US" sz="2800" dirty="0"/>
              <a:t>Yagis can also use traps to work on several bands</a:t>
            </a:r>
          </a:p>
          <a:p>
            <a:pPr lvl="1"/>
            <a:r>
              <a:rPr lang="en-US" sz="2400" dirty="0"/>
              <a:t>3-element tribander Yagi with traps in the elements works well on 20, 15 &amp; 10 meters</a:t>
            </a:r>
          </a:p>
          <a:p>
            <a:r>
              <a:rPr lang="en-US" sz="2800" dirty="0"/>
              <a:t>Trap drawbacks</a:t>
            </a:r>
          </a:p>
          <a:p>
            <a:pPr lvl="1"/>
            <a:r>
              <a:rPr lang="en-US" sz="2400" dirty="0"/>
              <a:t>Because it works on multiple bands, radiates harmonics and spurious signals (up to transmitter operator to be sure those signals are not generated)</a:t>
            </a:r>
          </a:p>
          <a:p>
            <a:pPr lvl="1"/>
            <a:r>
              <a:rPr lang="en-US" sz="2400" dirty="0"/>
              <a:t>Trap losses and reduce the efficiency of the antenna</a:t>
            </a:r>
          </a:p>
          <a:p>
            <a:pPr lvl="1"/>
            <a:r>
              <a:rPr lang="en-US" sz="2400" dirty="0"/>
              <a:t>Will not radiate quite as well as a full-sized antenna</a:t>
            </a:r>
          </a:p>
          <a:p>
            <a:pPr lvl="1"/>
            <a:endParaRPr lang="en-US" sz="2400" dirty="0"/>
          </a:p>
        </p:txBody>
      </p:sp>
    </p:spTree>
    <p:extLst>
      <p:ext uri="{BB962C8B-B14F-4D97-AF65-F5344CB8AC3E}">
        <p14:creationId xmlns:p14="http://schemas.microsoft.com/office/powerpoint/2010/main" val="2923381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2006255402"/>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one disadvantage of a directly fed random-wire HF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must be longer than 1 wavelength</a:t>
            </a:r>
          </a:p>
          <a:p>
            <a:pPr marL="457200" indent="-457200">
              <a:buFont typeface="+mj-lt"/>
              <a:buAutoNum type="alphaUcPeriod"/>
            </a:pPr>
            <a:r>
              <a:rPr lang="en-US" b="0" i="0" u="none" strike="noStrike" baseline="0" dirty="0">
                <a:latin typeface="Calibri" panose="020F0502020204030204" pitchFamily="34" charset="0"/>
              </a:rPr>
              <a:t>You may experience RF burns when touching metal objects in your station</a:t>
            </a:r>
          </a:p>
          <a:p>
            <a:pPr marL="457200" indent="-457200">
              <a:buFont typeface="+mj-lt"/>
              <a:buAutoNum type="alphaUcPeriod"/>
            </a:pPr>
            <a:r>
              <a:rPr lang="en-US" b="0" i="0" u="none" strike="noStrike" baseline="0" dirty="0">
                <a:latin typeface="Calibri" panose="020F0502020204030204" pitchFamily="34" charset="0"/>
              </a:rPr>
              <a:t>It produces only vertically polarized radiation</a:t>
            </a:r>
          </a:p>
          <a:p>
            <a:pPr marL="457200" indent="-457200">
              <a:buFont typeface="+mj-lt"/>
              <a:buAutoNum type="alphaUcPeriod"/>
            </a:pPr>
            <a:r>
              <a:rPr lang="en-US" b="0" i="0" u="none" strike="noStrike" baseline="0" dirty="0">
                <a:latin typeface="Calibri" panose="020F0502020204030204" pitchFamily="34" charset="0"/>
              </a:rPr>
              <a:t>It is more effective on the lower HF bands than on the higher bands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G9B01 (B) Page 7-16</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85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623909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does the gain of two three-element, horizontally polarized Yagi antennas spaced vertically ½ wavelength apart typically compare to the gain of a single three-element Yagi?</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Approximately 1.5 dB higher</a:t>
            </a:r>
          </a:p>
          <a:p>
            <a:pPr marL="457200" indent="-457200">
              <a:buFont typeface="+mj-lt"/>
              <a:buAutoNum type="alphaUcPeriod"/>
            </a:pPr>
            <a:r>
              <a:rPr lang="en-US" b="0" i="0" u="none" strike="noStrike" baseline="0" dirty="0">
                <a:latin typeface="Calibri" panose="020F0502020204030204" pitchFamily="34" charset="0"/>
              </a:rPr>
              <a:t>Approximately 3 dB higher</a:t>
            </a:r>
          </a:p>
          <a:p>
            <a:pPr marL="457200" indent="-457200">
              <a:buFont typeface="+mj-lt"/>
              <a:buAutoNum type="alphaUcPeriod"/>
            </a:pPr>
            <a:r>
              <a:rPr lang="en-US" b="0" i="0" u="none" strike="noStrike" baseline="0" dirty="0">
                <a:latin typeface="Calibri" panose="020F0502020204030204" pitchFamily="34" charset="0"/>
              </a:rPr>
              <a:t>Approximately 6 dB higher</a:t>
            </a:r>
          </a:p>
          <a:p>
            <a:pPr marL="457200" indent="-457200">
              <a:buFont typeface="+mj-lt"/>
              <a:buAutoNum type="alphaUcPeriod"/>
            </a:pPr>
            <a:r>
              <a:rPr lang="en-US" b="0" i="0" u="none" strike="noStrike" baseline="0" dirty="0">
                <a:latin typeface="Calibri" panose="020F0502020204030204" pitchFamily="34" charset="0"/>
              </a:rPr>
              <a:t>Approximately 9 dB higher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G9C09 (B) Page 7-17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86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031236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primary purpose of antenna traps?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To permit multiband operation</a:t>
            </a:r>
          </a:p>
          <a:p>
            <a:pPr marL="457200" indent="-457200">
              <a:buFont typeface="+mj-lt"/>
              <a:buAutoNum type="alphaUcPeriod"/>
            </a:pPr>
            <a:r>
              <a:rPr lang="en-US" b="0" i="0" u="none" strike="noStrike" baseline="0" dirty="0">
                <a:latin typeface="Calibri" panose="020F0502020204030204" pitchFamily="34" charset="0"/>
              </a:rPr>
              <a:t>To notch spurious frequencies</a:t>
            </a:r>
          </a:p>
          <a:p>
            <a:pPr marL="457200" indent="-457200">
              <a:buFont typeface="+mj-lt"/>
              <a:buAutoNum type="alphaUcPeriod"/>
            </a:pPr>
            <a:r>
              <a:rPr lang="en-US" b="0" i="0" u="none" strike="noStrike" baseline="0" dirty="0">
                <a:latin typeface="Calibri" panose="020F0502020204030204" pitchFamily="34" charset="0"/>
              </a:rPr>
              <a:t>To provide balanced feed-point impedance</a:t>
            </a:r>
          </a:p>
          <a:p>
            <a:pPr marL="457200" indent="-457200">
              <a:buFont typeface="+mj-lt"/>
              <a:buAutoNum type="alphaUcPeriod"/>
            </a:pPr>
            <a:r>
              <a:rPr lang="en-US" b="0" i="0" u="none" strike="noStrike" baseline="0" dirty="0">
                <a:latin typeface="Calibri" panose="020F0502020204030204" pitchFamily="34" charset="0"/>
              </a:rPr>
              <a:t>To prevent out-of-band operation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G9D04 (A) Page 7-19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87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828847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an advantage of vertical stacking of horizontally polarized Yagi antennas?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allows quick selection of vertical or horizontal polarization</a:t>
            </a:r>
          </a:p>
          <a:p>
            <a:pPr marL="457200" indent="-457200">
              <a:buFont typeface="+mj-lt"/>
              <a:buAutoNum type="alphaUcPeriod"/>
            </a:pPr>
            <a:r>
              <a:rPr lang="en-US" b="0" i="0" u="none" strike="noStrike" baseline="0" dirty="0">
                <a:latin typeface="Calibri" panose="020F0502020204030204" pitchFamily="34" charset="0"/>
              </a:rPr>
              <a:t>It allows simultaneous vertical and horizontal polarization</a:t>
            </a:r>
          </a:p>
          <a:p>
            <a:pPr marL="457200" indent="-457200">
              <a:buFont typeface="+mj-lt"/>
              <a:buAutoNum type="alphaUcPeriod"/>
            </a:pPr>
            <a:r>
              <a:rPr lang="en-US" b="0" i="0" u="none" strike="noStrike" baseline="0" dirty="0">
                <a:latin typeface="Calibri" panose="020F0502020204030204" pitchFamily="34" charset="0"/>
              </a:rPr>
              <a:t>It narrows the main lobe in azimuth</a:t>
            </a:r>
          </a:p>
          <a:p>
            <a:pPr marL="457200" indent="-457200">
              <a:buFont typeface="+mj-lt"/>
              <a:buAutoNum type="alphaUcPeriod"/>
            </a:pPr>
            <a:r>
              <a:rPr lang="en-US" b="0" i="0" u="none" strike="noStrike" baseline="0" dirty="0">
                <a:latin typeface="Calibri" panose="020F0502020204030204" pitchFamily="34" charset="0"/>
              </a:rPr>
              <a:t>It narrows the main lobe in elevation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G9D05 (D) Page 7-17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88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314114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an advantage of a log periodic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Wide bandwidth</a:t>
            </a:r>
          </a:p>
          <a:p>
            <a:pPr marL="457200" indent="-457200">
              <a:buFont typeface="+mj-lt"/>
              <a:buAutoNum type="alphaUcPeriod"/>
            </a:pPr>
            <a:r>
              <a:rPr lang="en-US" b="0" i="0" u="none" strike="noStrike" baseline="0" dirty="0">
                <a:latin typeface="Calibri" panose="020F0502020204030204" pitchFamily="34" charset="0"/>
              </a:rPr>
              <a:t>Higher gain per element than a Yagi antenna</a:t>
            </a:r>
          </a:p>
          <a:p>
            <a:pPr marL="457200" indent="-457200">
              <a:buFont typeface="+mj-lt"/>
              <a:buAutoNum type="alphaUcPeriod"/>
            </a:pPr>
            <a:r>
              <a:rPr lang="en-US" b="0" i="0" u="none" strike="noStrike" baseline="0" dirty="0">
                <a:latin typeface="Calibri" panose="020F0502020204030204" pitchFamily="34" charset="0"/>
              </a:rPr>
              <a:t>Harmonic suppression</a:t>
            </a:r>
          </a:p>
          <a:p>
            <a:pPr marL="457200" indent="-457200">
              <a:buFont typeface="+mj-lt"/>
              <a:buAutoNum type="alphaUcPeriod"/>
            </a:pPr>
            <a:r>
              <a:rPr lang="en-US" b="0" i="0" u="none" strike="noStrike" baseline="0" dirty="0">
                <a:latin typeface="Calibri" panose="020F0502020204030204" pitchFamily="34" charset="0"/>
              </a:rPr>
              <a:t>Polarization diversity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G9D06 (A) Page 7-17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89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866862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10A14-7C79-4705-9F01-57CD3D2E569C}"/>
              </a:ext>
            </a:extLst>
          </p:cNvPr>
          <p:cNvSpPr>
            <a:spLocks noGrp="1"/>
          </p:cNvSpPr>
          <p:nvPr>
            <p:ph type="title"/>
          </p:nvPr>
        </p:nvSpPr>
        <p:spPr>
          <a:xfrm>
            <a:off x="381000" y="1524000"/>
            <a:ext cx="10972800" cy="1066800"/>
          </a:xfrm>
        </p:spPr>
        <p:txBody>
          <a:bodyPr/>
          <a:lstStyle/>
          <a:p>
            <a:pPr algn="l"/>
            <a:r>
              <a:rPr lang="en-US" sz="3200" dirty="0"/>
              <a:t>Example: What is the approximate length in feet of a 1/2-wave dipole resonant at 3.550 MHz?</a:t>
            </a:r>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2B005D4F-BF95-4C64-AFAA-FB2B716CC39D}"/>
                  </a:ext>
                </a:extLst>
              </p:cNvPr>
              <p:cNvSpPr txBox="1"/>
              <p:nvPr/>
            </p:nvSpPr>
            <p:spPr>
              <a:xfrm>
                <a:off x="990600" y="3429000"/>
                <a:ext cx="8458200" cy="667170"/>
              </a:xfrm>
              <a:prstGeom prst="rect">
                <a:avLst/>
              </a:prstGeom>
              <a:noFill/>
            </p:spPr>
            <p:txBody>
              <a:bodyPr wrap="square" lIns="0" tIns="0" rIns="0" bIns="0" rtlCol="0">
                <a:spAutoFit/>
              </a:bodyPr>
              <a:lstStyle/>
              <a:p>
                <a14:m>
                  <m:oMath xmlns:m="http://schemas.openxmlformats.org/officeDocument/2006/math">
                    <m:r>
                      <a:rPr lang="en-US" sz="2800" b="0" i="1" smtClean="0">
                        <a:solidFill>
                          <a:srgbClr val="C00000"/>
                        </a:solidFill>
                        <a:latin typeface="Cambria Math" panose="02040503050406030204" pitchFamily="18" charset="0"/>
                        <a:ea typeface="Cambria Math" panose="02040503050406030204" pitchFamily="18" charset="0"/>
                      </a:rPr>
                      <m:t>𝐹𝑟𝑒𝑒</m:t>
                    </m:r>
                    <m:r>
                      <a:rPr lang="en-US" sz="2800" b="0" i="1" smtClean="0">
                        <a:solidFill>
                          <a:srgbClr val="C00000"/>
                        </a:solidFill>
                        <a:latin typeface="Cambria Math" panose="02040503050406030204" pitchFamily="18" charset="0"/>
                        <a:ea typeface="Cambria Math" panose="02040503050406030204" pitchFamily="18" charset="0"/>
                      </a:rPr>
                      <m:t> </m:t>
                    </m:r>
                    <m:r>
                      <a:rPr lang="en-US" sz="2800" b="0" i="1" smtClean="0">
                        <a:solidFill>
                          <a:srgbClr val="C00000"/>
                        </a:solidFill>
                        <a:latin typeface="Cambria Math" panose="02040503050406030204" pitchFamily="18" charset="0"/>
                        <a:ea typeface="Cambria Math" panose="02040503050406030204" pitchFamily="18" charset="0"/>
                      </a:rPr>
                      <m:t>𝑆𝑝𝑎𝑐𝑒</m:t>
                    </m:r>
                    <m:r>
                      <a:rPr lang="en-US" sz="2800" b="0" i="1" smtClean="0">
                        <a:solidFill>
                          <a:srgbClr val="C00000"/>
                        </a:solidFill>
                        <a:latin typeface="Cambria Math" panose="02040503050406030204" pitchFamily="18" charset="0"/>
                        <a:ea typeface="Cambria Math" panose="02040503050406030204" pitchFamily="18" charset="0"/>
                      </a:rPr>
                      <m:t> </m:t>
                    </m:r>
                    <m:r>
                      <a:rPr lang="en-US" sz="2800" b="0" i="1" smtClean="0">
                        <a:solidFill>
                          <a:srgbClr val="C00000"/>
                        </a:solidFill>
                        <a:latin typeface="Cambria Math" panose="02040503050406030204" pitchFamily="18" charset="0"/>
                        <a:ea typeface="Cambria Math" panose="02040503050406030204" pitchFamily="18" charset="0"/>
                      </a:rPr>
                      <m:t>𝐿𝑒𝑛𝑔𝑡h</m:t>
                    </m:r>
                    <m:r>
                      <a:rPr lang="en-US" sz="2800" b="0" i="1" smtClean="0">
                        <a:solidFill>
                          <a:srgbClr val="C00000"/>
                        </a:solidFill>
                        <a:latin typeface="Cambria Math" panose="02040503050406030204" pitchFamily="18" charset="0"/>
                        <a:ea typeface="Cambria Math" panose="02040503050406030204" pitchFamily="18" charset="0"/>
                      </a:rPr>
                      <m:t>= </m:t>
                    </m:r>
                    <m:f>
                      <m:fPr>
                        <m:ctrlPr>
                          <a:rPr lang="en-US" sz="2800" b="0" i="1" smtClean="0">
                            <a:solidFill>
                              <a:srgbClr val="C00000"/>
                            </a:solidFill>
                            <a:latin typeface="Cambria Math" panose="02040503050406030204" pitchFamily="18" charset="0"/>
                            <a:ea typeface="Cambria Math" panose="02040503050406030204" pitchFamily="18" charset="0"/>
                          </a:rPr>
                        </m:ctrlPr>
                      </m:fPr>
                      <m:num>
                        <m:r>
                          <a:rPr lang="en-US" sz="2800" b="0" i="1" smtClean="0">
                            <a:solidFill>
                              <a:srgbClr val="C00000"/>
                            </a:solidFill>
                            <a:latin typeface="Cambria Math" panose="02040503050406030204" pitchFamily="18" charset="0"/>
                            <a:ea typeface="Cambria Math" panose="02040503050406030204" pitchFamily="18" charset="0"/>
                          </a:rPr>
                          <m:t>492</m:t>
                        </m:r>
                      </m:num>
                      <m:den>
                        <m:r>
                          <a:rPr lang="en-US" sz="2800" b="0" i="1" smtClean="0">
                            <a:solidFill>
                              <a:srgbClr val="C00000"/>
                            </a:solidFill>
                            <a:latin typeface="Cambria Math" panose="02040503050406030204" pitchFamily="18" charset="0"/>
                            <a:ea typeface="Cambria Math" panose="02040503050406030204" pitchFamily="18" charset="0"/>
                          </a:rPr>
                          <m:t>𝑓𝑟𝑒𝑞𝑢𝑒𝑛𝑐𝑦</m:t>
                        </m:r>
                        <m:r>
                          <a:rPr lang="en-US" sz="2800" b="0" i="1" smtClean="0">
                            <a:solidFill>
                              <a:srgbClr val="C00000"/>
                            </a:solidFill>
                            <a:latin typeface="Cambria Math" panose="02040503050406030204" pitchFamily="18" charset="0"/>
                            <a:ea typeface="Cambria Math" panose="02040503050406030204" pitchFamily="18" charset="0"/>
                          </a:rPr>
                          <m:t> (</m:t>
                        </m:r>
                        <m:r>
                          <a:rPr lang="en-US" sz="2800" b="0" i="1" smtClean="0">
                            <a:solidFill>
                              <a:srgbClr val="C00000"/>
                            </a:solidFill>
                            <a:latin typeface="Cambria Math" panose="02040503050406030204" pitchFamily="18" charset="0"/>
                            <a:ea typeface="Cambria Math" panose="02040503050406030204" pitchFamily="18" charset="0"/>
                          </a:rPr>
                          <m:t>𝑀𝐻𝑧</m:t>
                        </m:r>
                        <m:r>
                          <a:rPr lang="en-US" sz="2800" b="0" i="1" smtClean="0">
                            <a:solidFill>
                              <a:srgbClr val="C00000"/>
                            </a:solidFill>
                            <a:latin typeface="Cambria Math" panose="02040503050406030204" pitchFamily="18" charset="0"/>
                            <a:ea typeface="Cambria Math" panose="02040503050406030204" pitchFamily="18" charset="0"/>
                          </a:rPr>
                          <m:t>)</m:t>
                        </m:r>
                      </m:den>
                    </m:f>
                  </m:oMath>
                </a14:m>
                <a:r>
                  <a:rPr lang="en-US" sz="2800" dirty="0">
                    <a:solidFill>
                      <a:srgbClr val="C00000"/>
                    </a:solidFill>
                    <a:latin typeface="Cambria Math" panose="02040503050406030204" pitchFamily="18" charset="0"/>
                    <a:ea typeface="Cambria Math" panose="02040503050406030204" pitchFamily="18" charset="0"/>
                    <a:cs typeface="Calibri" panose="020F0502020204030204" pitchFamily="34" charset="0"/>
                  </a:rPr>
                  <a:t>  =  </a:t>
                </a:r>
                <a14:m>
                  <m:oMath xmlns:m="http://schemas.openxmlformats.org/officeDocument/2006/math">
                    <m:f>
                      <m:fPr>
                        <m:ctrlPr>
                          <a:rPr lang="en-US" sz="2800" i="1">
                            <a:solidFill>
                              <a:srgbClr val="C00000"/>
                            </a:solidFill>
                            <a:latin typeface="Cambria Math" panose="02040503050406030204" pitchFamily="18" charset="0"/>
                            <a:ea typeface="Cambria Math" panose="02040503050406030204" pitchFamily="18" charset="0"/>
                          </a:rPr>
                        </m:ctrlPr>
                      </m:fPr>
                      <m:num>
                        <m:r>
                          <a:rPr lang="en-US" sz="2800" b="0" i="1" smtClean="0">
                            <a:solidFill>
                              <a:srgbClr val="C00000"/>
                            </a:solidFill>
                            <a:latin typeface="Cambria Math" panose="02040503050406030204" pitchFamily="18" charset="0"/>
                            <a:ea typeface="Cambria Math" panose="02040503050406030204" pitchFamily="18" charset="0"/>
                          </a:rPr>
                          <m:t>492</m:t>
                        </m:r>
                      </m:num>
                      <m:den>
                        <m:r>
                          <a:rPr lang="en-US" sz="2800" b="0" i="1" smtClean="0">
                            <a:solidFill>
                              <a:srgbClr val="C00000"/>
                            </a:solidFill>
                            <a:latin typeface="Cambria Math" panose="02040503050406030204" pitchFamily="18" charset="0"/>
                            <a:ea typeface="Cambria Math" panose="02040503050406030204" pitchFamily="18" charset="0"/>
                          </a:rPr>
                          <m:t>3.55</m:t>
                        </m:r>
                      </m:den>
                    </m:f>
                  </m:oMath>
                </a14:m>
                <a:r>
                  <a:rPr lang="en-US" sz="2800" dirty="0">
                    <a:solidFill>
                      <a:srgbClr val="C00000"/>
                    </a:solidFill>
                    <a:latin typeface="Cambria Math" panose="02040503050406030204" pitchFamily="18" charset="0"/>
                    <a:ea typeface="Cambria Math" panose="02040503050406030204" pitchFamily="18" charset="0"/>
                    <a:cs typeface="Calibri" panose="020F0502020204030204" pitchFamily="34" charset="0"/>
                  </a:rPr>
                  <a:t>  =  139 ft</a:t>
                </a:r>
              </a:p>
            </p:txBody>
          </p:sp>
        </mc:Choice>
        <mc:Fallback xmlns="">
          <p:sp>
            <p:nvSpPr>
              <p:cNvPr id="4" name="TextBox 3">
                <a:extLst>
                  <a:ext uri="{FF2B5EF4-FFF2-40B4-BE49-F238E27FC236}">
                    <a16:creationId xmlns:a16="http://schemas.microsoft.com/office/drawing/2014/main" id="{2B005D4F-BF95-4C64-AFAA-FB2B716CC39D}"/>
                  </a:ext>
                </a:extLst>
              </p:cNvPr>
              <p:cNvSpPr txBox="1">
                <a:spLocks noRot="1" noChangeAspect="1" noMove="1" noResize="1" noEditPoints="1" noAdjustHandles="1" noChangeArrowheads="1" noChangeShapeType="1" noTextEdit="1"/>
              </p:cNvSpPr>
              <p:nvPr/>
            </p:nvSpPr>
            <p:spPr>
              <a:xfrm>
                <a:off x="990600" y="3429000"/>
                <a:ext cx="8458200" cy="667170"/>
              </a:xfrm>
              <a:prstGeom prst="rect">
                <a:avLst/>
              </a:prstGeom>
              <a:blipFill>
                <a:blip r:embed="rId2"/>
                <a:stretch>
                  <a:fillRect t="-4587" r="-433" b="-8257"/>
                </a:stretch>
              </a:blipFill>
            </p:spPr>
            <p:txBody>
              <a:bodyPr/>
              <a:lstStyle/>
              <a:p>
                <a:r>
                  <a:rPr lang="en-US">
                    <a:noFill/>
                  </a:rPr>
                  <a:t> </a:t>
                </a:r>
              </a:p>
            </p:txBody>
          </p:sp>
        </mc:Fallback>
      </mc:AlternateContent>
    </p:spTree>
    <p:extLst>
      <p:ext uri="{BB962C8B-B14F-4D97-AF65-F5344CB8AC3E}">
        <p14:creationId xmlns:p14="http://schemas.microsoft.com/office/powerpoint/2010/main" val="2924070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describes a log periodic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Element length and spacing vary logarithmically along the boom</a:t>
            </a:r>
          </a:p>
          <a:p>
            <a:pPr marL="457200" indent="-457200">
              <a:buFont typeface="+mj-lt"/>
              <a:buAutoNum type="alphaUcPeriod"/>
            </a:pPr>
            <a:r>
              <a:rPr lang="en-US" b="0" i="0" u="none" strike="noStrike" baseline="0" dirty="0">
                <a:latin typeface="Calibri" panose="020F0502020204030204" pitchFamily="34" charset="0"/>
              </a:rPr>
              <a:t>Impedance varies periodically as a function of frequency</a:t>
            </a:r>
          </a:p>
          <a:p>
            <a:pPr marL="457200" indent="-457200">
              <a:buFont typeface="+mj-lt"/>
              <a:buAutoNum type="alphaUcPeriod"/>
            </a:pPr>
            <a:r>
              <a:rPr lang="en-US" b="0" i="0" u="none" strike="noStrike" baseline="0" dirty="0">
                <a:latin typeface="Calibri" panose="020F0502020204030204" pitchFamily="34" charset="0"/>
              </a:rPr>
              <a:t>Gain varies logarithmically as a function of frequency</a:t>
            </a:r>
          </a:p>
          <a:p>
            <a:pPr marL="457200" indent="-457200">
              <a:buFont typeface="+mj-lt"/>
              <a:buAutoNum type="alphaUcPeriod"/>
            </a:pPr>
            <a:r>
              <a:rPr lang="en-US" b="0" i="0" u="none" strike="noStrike" baseline="0" dirty="0">
                <a:latin typeface="Calibri" panose="020F0502020204030204" pitchFamily="34" charset="0"/>
              </a:rPr>
              <a:t>SWR varies periodically as a function of boom length</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G9D07 (A) Page 7-17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90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35930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primary use of a Beverage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Directional receiving for low HF bands</a:t>
            </a:r>
          </a:p>
          <a:p>
            <a:pPr marL="457200" indent="-457200">
              <a:buFont typeface="+mj-lt"/>
              <a:buAutoNum type="alphaUcPeriod"/>
            </a:pPr>
            <a:r>
              <a:rPr lang="en-US" b="0" i="0" u="none" strike="noStrike" baseline="0" dirty="0">
                <a:latin typeface="Calibri" panose="020F0502020204030204" pitchFamily="34" charset="0"/>
              </a:rPr>
              <a:t>Directional transmitting for low HF bands</a:t>
            </a:r>
          </a:p>
          <a:p>
            <a:pPr marL="457200" indent="-457200">
              <a:buFont typeface="+mj-lt"/>
              <a:buAutoNum type="alphaUcPeriod"/>
            </a:pPr>
            <a:r>
              <a:rPr lang="en-US" b="0" i="0" u="none" strike="noStrike" baseline="0" dirty="0">
                <a:latin typeface="Calibri" panose="020F0502020204030204" pitchFamily="34" charset="0"/>
              </a:rPr>
              <a:t>Portable direction finding at higher HF frequencies</a:t>
            </a:r>
          </a:p>
          <a:p>
            <a:pPr marL="457200" indent="-457200">
              <a:buFont typeface="+mj-lt"/>
              <a:buAutoNum type="alphaUcPeriod"/>
            </a:pPr>
            <a:r>
              <a:rPr lang="en-US" b="0" i="0" u="none" strike="noStrike" baseline="0" dirty="0">
                <a:latin typeface="Calibri" panose="020F0502020204030204" pitchFamily="34" charset="0"/>
              </a:rPr>
              <a:t>Portable direction finding at lower HF frequencies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G9D09 (A) Page 7-17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91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810078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a disadvantage of multiband antennas?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They present low impedance on all design frequencies</a:t>
            </a:r>
          </a:p>
          <a:p>
            <a:pPr marL="457200" indent="-457200">
              <a:buFont typeface="+mj-lt"/>
              <a:buAutoNum type="alphaUcPeriod"/>
            </a:pPr>
            <a:r>
              <a:rPr lang="en-US" b="0" i="0" u="none" strike="noStrike" baseline="0" dirty="0">
                <a:latin typeface="Calibri" panose="020F0502020204030204" pitchFamily="34" charset="0"/>
              </a:rPr>
              <a:t>They must be used with an antenna tuner</a:t>
            </a:r>
          </a:p>
          <a:p>
            <a:pPr marL="457200" indent="-457200">
              <a:buFont typeface="+mj-lt"/>
              <a:buAutoNum type="alphaUcPeriod"/>
            </a:pPr>
            <a:r>
              <a:rPr lang="en-US" b="0" i="0" u="none" strike="noStrike" baseline="0" dirty="0">
                <a:latin typeface="Calibri" panose="020F0502020204030204" pitchFamily="34" charset="0"/>
              </a:rPr>
              <a:t>They must be fed with open wire line</a:t>
            </a:r>
          </a:p>
          <a:p>
            <a:pPr marL="457200" indent="-457200">
              <a:buFont typeface="+mj-lt"/>
              <a:buAutoNum type="alphaUcPeriod"/>
            </a:pPr>
            <a:r>
              <a:rPr lang="en-US" b="0" i="0" u="none" strike="noStrike" baseline="0" dirty="0">
                <a:latin typeface="Calibri" panose="020F0502020204030204" pitchFamily="34" charset="0"/>
              </a:rPr>
              <a:t>They have poor harmonic rejection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G9D11 (D) Page 7-19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92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208039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8A3526-AC94-451E-A0AE-C4963395DCF0}"/>
              </a:ext>
            </a:extLst>
          </p:cNvPr>
          <p:cNvSpPr>
            <a:spLocks noGrp="1"/>
          </p:cNvSpPr>
          <p:nvPr>
            <p:ph type="title"/>
          </p:nvPr>
        </p:nvSpPr>
        <p:spPr/>
        <p:txBody>
          <a:bodyPr/>
          <a:lstStyle/>
          <a:p>
            <a:r>
              <a:rPr lang="en-US" dirty="0"/>
              <a:t>Feed Lines / Characteristic Impedance</a:t>
            </a:r>
          </a:p>
        </p:txBody>
      </p:sp>
      <p:sp>
        <p:nvSpPr>
          <p:cNvPr id="3" name="Content Placeholder 2">
            <a:extLst>
              <a:ext uri="{FF2B5EF4-FFF2-40B4-BE49-F238E27FC236}">
                <a16:creationId xmlns:a16="http://schemas.microsoft.com/office/drawing/2014/main" id="{6F72B358-0B96-4A99-8982-273D4A166A77}"/>
              </a:ext>
            </a:extLst>
          </p:cNvPr>
          <p:cNvSpPr>
            <a:spLocks noGrp="1"/>
          </p:cNvSpPr>
          <p:nvPr>
            <p:ph idx="1"/>
          </p:nvPr>
        </p:nvSpPr>
        <p:spPr>
          <a:xfrm>
            <a:off x="228600" y="2057400"/>
            <a:ext cx="11734800" cy="4492822"/>
          </a:xfrm>
        </p:spPr>
        <p:txBody>
          <a:bodyPr/>
          <a:lstStyle/>
          <a:p>
            <a:pPr>
              <a:buClr>
                <a:schemeClr val="tx1"/>
              </a:buClr>
            </a:pPr>
            <a:r>
              <a:rPr lang="en-US" sz="2600" i="1" dirty="0">
                <a:solidFill>
                  <a:srgbClr val="C00000"/>
                </a:solidFill>
              </a:rPr>
              <a:t>Balanced feed lines </a:t>
            </a:r>
            <a:r>
              <a:rPr lang="en-US" sz="2600" dirty="0"/>
              <a:t>consist of two parallel conductors separated by insulating material in the form of strips or spacers</a:t>
            </a:r>
          </a:p>
          <a:p>
            <a:pPr>
              <a:buClr>
                <a:schemeClr val="tx1"/>
              </a:buClr>
            </a:pPr>
            <a:r>
              <a:rPr lang="en-US" sz="2600" dirty="0"/>
              <a:t>Have different characteristic impedances (Z</a:t>
            </a:r>
            <a:r>
              <a:rPr lang="en-US" sz="2600" baseline="-25000" dirty="0"/>
              <a:t>0</a:t>
            </a:r>
            <a:r>
              <a:rPr lang="en-US" sz="2600" dirty="0"/>
              <a:t>) that characterize how electromagnetic energy is carried by the feed line (different from resistance)</a:t>
            </a:r>
          </a:p>
          <a:p>
            <a:pPr>
              <a:buClr>
                <a:schemeClr val="tx1"/>
              </a:buClr>
            </a:pPr>
            <a:r>
              <a:rPr lang="en-US" sz="2600" dirty="0"/>
              <a:t>For parallel-conductor feed lines, the radius of the conductors and the distance between them determine Z</a:t>
            </a:r>
            <a:r>
              <a:rPr lang="en-US" sz="2600" baseline="-25000" dirty="0"/>
              <a:t>0</a:t>
            </a:r>
          </a:p>
          <a:p>
            <a:pPr>
              <a:buClr>
                <a:schemeClr val="tx1"/>
              </a:buClr>
            </a:pPr>
            <a:r>
              <a:rPr lang="en-US" sz="2600" dirty="0"/>
              <a:t>Most common type is </a:t>
            </a:r>
            <a:r>
              <a:rPr lang="en-US" sz="2600" i="1" dirty="0">
                <a:solidFill>
                  <a:srgbClr val="C00000"/>
                </a:solidFill>
              </a:rPr>
              <a:t>window line </a:t>
            </a:r>
          </a:p>
          <a:p>
            <a:pPr>
              <a:buClr>
                <a:schemeClr val="tx1"/>
              </a:buClr>
            </a:pPr>
            <a:r>
              <a:rPr lang="en-US" sz="2600" dirty="0"/>
              <a:t>Typical impedance for window line is 450 Ω (some as low as 400 Ω)</a:t>
            </a:r>
          </a:p>
          <a:p>
            <a:pPr>
              <a:buClr>
                <a:schemeClr val="tx1"/>
              </a:buClr>
            </a:pPr>
            <a:r>
              <a:rPr lang="en-US" sz="2600" dirty="0"/>
              <a:t>Most common characteristic impedances for </a:t>
            </a:r>
            <a:r>
              <a:rPr lang="en-US" sz="2600" i="1" dirty="0">
                <a:solidFill>
                  <a:srgbClr val="C00000"/>
                </a:solidFill>
              </a:rPr>
              <a:t>coaxial feed lines </a:t>
            </a:r>
            <a:r>
              <a:rPr lang="en-US" sz="2600" dirty="0"/>
              <a:t>used by amateurs are 50 Ω and 75 Ω</a:t>
            </a:r>
          </a:p>
        </p:txBody>
      </p:sp>
    </p:spTree>
    <p:extLst>
      <p:ext uri="{BB962C8B-B14F-4D97-AF65-F5344CB8AC3E}">
        <p14:creationId xmlns:p14="http://schemas.microsoft.com/office/powerpoint/2010/main" val="1085532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3EACBB-3C97-41C2-80FE-F53523D355C0}"/>
              </a:ext>
            </a:extLst>
          </p:cNvPr>
          <p:cNvSpPr>
            <a:spLocks noGrp="1"/>
          </p:cNvSpPr>
          <p:nvPr>
            <p:ph type="title"/>
          </p:nvPr>
        </p:nvSpPr>
        <p:spPr>
          <a:xfrm>
            <a:off x="152400" y="152400"/>
            <a:ext cx="1828800" cy="741218"/>
          </a:xfrm>
          <a:solidFill>
            <a:srgbClr val="FFFF00"/>
          </a:solidFill>
          <a:ln>
            <a:solidFill>
              <a:schemeClr val="tx1"/>
            </a:solidFill>
          </a:ln>
        </p:spPr>
        <p:txBody>
          <a:bodyPr/>
          <a:lstStyle/>
          <a:p>
            <a:r>
              <a:rPr lang="en-US" dirty="0"/>
              <a:t>Fig 7.18</a:t>
            </a:r>
          </a:p>
        </p:txBody>
      </p:sp>
      <p:pic>
        <p:nvPicPr>
          <p:cNvPr id="5" name="Picture 4">
            <a:extLst>
              <a:ext uri="{FF2B5EF4-FFF2-40B4-BE49-F238E27FC236}">
                <a16:creationId xmlns:a16="http://schemas.microsoft.com/office/drawing/2014/main" id="{B322C4C6-DE7E-42BD-8238-8088E6A83B1C}"/>
              </a:ext>
            </a:extLst>
          </p:cNvPr>
          <p:cNvPicPr>
            <a:picLocks noChangeAspect="1"/>
          </p:cNvPicPr>
          <p:nvPr/>
        </p:nvPicPr>
        <p:blipFill>
          <a:blip r:embed="rId2"/>
          <a:stretch>
            <a:fillRect/>
          </a:stretch>
        </p:blipFill>
        <p:spPr>
          <a:xfrm>
            <a:off x="4176607" y="1066800"/>
            <a:ext cx="7979107" cy="5486400"/>
          </a:xfrm>
          <a:prstGeom prst="rect">
            <a:avLst/>
          </a:prstGeom>
        </p:spPr>
      </p:pic>
      <p:sp>
        <p:nvSpPr>
          <p:cNvPr id="6" name="TextBox 5">
            <a:extLst>
              <a:ext uri="{FF2B5EF4-FFF2-40B4-BE49-F238E27FC236}">
                <a16:creationId xmlns:a16="http://schemas.microsoft.com/office/drawing/2014/main" id="{E6938A97-FFC7-440B-AC1C-88EEBEB67027}"/>
              </a:ext>
            </a:extLst>
          </p:cNvPr>
          <p:cNvSpPr txBox="1"/>
          <p:nvPr/>
        </p:nvSpPr>
        <p:spPr>
          <a:xfrm>
            <a:off x="152400" y="1600200"/>
            <a:ext cx="4024207" cy="4708981"/>
          </a:xfrm>
          <a:prstGeom prst="rect">
            <a:avLst/>
          </a:prstGeom>
          <a:noFill/>
        </p:spPr>
        <p:txBody>
          <a:bodyPr wrap="square" rtlCol="0">
            <a:spAutoFit/>
          </a:bodyPr>
          <a:lstStyle/>
          <a:p>
            <a:r>
              <a:rPr lang="en-US" sz="2000" dirty="0">
                <a:latin typeface="Calibri" panose="020F0502020204030204" pitchFamily="34" charset="0"/>
                <a:cs typeface="Calibri" panose="020F0502020204030204" pitchFamily="34" charset="0"/>
              </a:rPr>
              <a:t>Some common types of parallel conductor and coaxial cables used by amateurs. Parallel conductor line (A, B, C) has two parallel conductors separated by insulation (dielectric). Coaxial cable (D, E, F, G) or “coax” has a center conductor surrounded by insulation. The center conductor may be made from stranded or solid wire. The second conductor, called the shield, covers the insulation and is in turn covered by the plastic outer jacket. The shield may be made from braid, or from solid aluminum or copper.</a:t>
            </a:r>
          </a:p>
        </p:txBody>
      </p:sp>
    </p:spTree>
    <p:extLst>
      <p:ext uri="{BB962C8B-B14F-4D97-AF65-F5344CB8AC3E}">
        <p14:creationId xmlns:p14="http://schemas.microsoft.com/office/powerpoint/2010/main" val="4155206731"/>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753122-0B75-4DAD-8567-8BC84E48B6B1}"/>
              </a:ext>
            </a:extLst>
          </p:cNvPr>
          <p:cNvSpPr>
            <a:spLocks noGrp="1"/>
          </p:cNvSpPr>
          <p:nvPr>
            <p:ph type="title"/>
          </p:nvPr>
        </p:nvSpPr>
        <p:spPr/>
        <p:txBody>
          <a:bodyPr/>
          <a:lstStyle/>
          <a:p>
            <a:r>
              <a:rPr lang="en-US" dirty="0"/>
              <a:t>Forward &amp; Reflected Power &amp; SWR</a:t>
            </a:r>
          </a:p>
        </p:txBody>
      </p:sp>
      <p:sp>
        <p:nvSpPr>
          <p:cNvPr id="3" name="Content Placeholder 2">
            <a:extLst>
              <a:ext uri="{FF2B5EF4-FFF2-40B4-BE49-F238E27FC236}">
                <a16:creationId xmlns:a16="http://schemas.microsoft.com/office/drawing/2014/main" id="{4A89B18F-0EC1-48FA-A0D5-6B0DEBFE1BCD}"/>
              </a:ext>
            </a:extLst>
          </p:cNvPr>
          <p:cNvSpPr>
            <a:spLocks noGrp="1"/>
          </p:cNvSpPr>
          <p:nvPr>
            <p:ph idx="1"/>
          </p:nvPr>
        </p:nvSpPr>
        <p:spPr>
          <a:xfrm>
            <a:off x="508000" y="2362200"/>
            <a:ext cx="11226800" cy="4188022"/>
          </a:xfrm>
        </p:spPr>
        <p:txBody>
          <a:bodyPr/>
          <a:lstStyle/>
          <a:p>
            <a:r>
              <a:rPr lang="en-US" dirty="0"/>
              <a:t>A feed line transfers </a:t>
            </a:r>
            <a:r>
              <a:rPr lang="en-US" b="1" dirty="0">
                <a:solidFill>
                  <a:srgbClr val="C00000"/>
                </a:solidFill>
              </a:rPr>
              <a:t>ALL</a:t>
            </a:r>
            <a:r>
              <a:rPr lang="en-US" dirty="0"/>
              <a:t> of its power to an antenna when the antenna and feed line impedances are </a:t>
            </a:r>
            <a:r>
              <a:rPr lang="en-US" i="1" dirty="0">
                <a:solidFill>
                  <a:srgbClr val="C00000"/>
                </a:solidFill>
              </a:rPr>
              <a:t>matched</a:t>
            </a:r>
          </a:p>
          <a:p>
            <a:pPr lvl="1"/>
            <a:r>
              <a:rPr lang="en-US" dirty="0"/>
              <a:t>If impedances don’t match, some of the power is </a:t>
            </a:r>
            <a:r>
              <a:rPr lang="en-US" i="1" dirty="0">
                <a:solidFill>
                  <a:srgbClr val="C00000"/>
                </a:solidFill>
              </a:rPr>
              <a:t>reflected</a:t>
            </a:r>
            <a:r>
              <a:rPr lang="en-US" dirty="0"/>
              <a:t> by antenna</a:t>
            </a:r>
          </a:p>
          <a:p>
            <a:pPr lvl="2">
              <a:buClr>
                <a:schemeClr val="tx1"/>
              </a:buClr>
            </a:pPr>
            <a:r>
              <a:rPr lang="en-US" i="1" dirty="0">
                <a:solidFill>
                  <a:srgbClr val="C00000"/>
                </a:solidFill>
              </a:rPr>
              <a:t>Forward power</a:t>
            </a:r>
            <a:r>
              <a:rPr lang="en-US" dirty="0"/>
              <a:t>:  power traveling toward the antenna</a:t>
            </a:r>
          </a:p>
          <a:p>
            <a:pPr lvl="2">
              <a:buClr>
                <a:schemeClr val="tx1"/>
              </a:buClr>
            </a:pPr>
            <a:r>
              <a:rPr lang="en-US" i="1" dirty="0">
                <a:solidFill>
                  <a:srgbClr val="C00000"/>
                </a:solidFill>
              </a:rPr>
              <a:t>Reflected power</a:t>
            </a:r>
            <a:r>
              <a:rPr lang="en-US" dirty="0"/>
              <a:t>: power reflected by the antenna</a:t>
            </a:r>
          </a:p>
          <a:p>
            <a:r>
              <a:rPr lang="en-US" dirty="0"/>
              <a:t>Power in a feed line is reflected at any point at which the impedance of the feed line changes</a:t>
            </a:r>
          </a:p>
          <a:p>
            <a:pPr lvl="1"/>
            <a:r>
              <a:rPr lang="en-US" dirty="0"/>
              <a:t> Can be at an antenna, connector, or from a different type of feed line</a:t>
            </a:r>
          </a:p>
        </p:txBody>
      </p:sp>
    </p:spTree>
    <p:extLst>
      <p:ext uri="{BB962C8B-B14F-4D97-AF65-F5344CB8AC3E}">
        <p14:creationId xmlns:p14="http://schemas.microsoft.com/office/powerpoint/2010/main" val="1329387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48FD2E-4800-47BE-B609-F4700F32F0B9}"/>
              </a:ext>
            </a:extLst>
          </p:cNvPr>
          <p:cNvSpPr>
            <a:spLocks noGrp="1"/>
          </p:cNvSpPr>
          <p:nvPr>
            <p:ph type="title"/>
          </p:nvPr>
        </p:nvSpPr>
        <p:spPr/>
        <p:txBody>
          <a:bodyPr/>
          <a:lstStyle/>
          <a:p>
            <a:r>
              <a:rPr lang="en-US" dirty="0"/>
              <a:t>SWR</a:t>
            </a:r>
          </a:p>
        </p:txBody>
      </p:sp>
      <p:sp>
        <p:nvSpPr>
          <p:cNvPr id="3" name="Content Placeholder 2">
            <a:extLst>
              <a:ext uri="{FF2B5EF4-FFF2-40B4-BE49-F238E27FC236}">
                <a16:creationId xmlns:a16="http://schemas.microsoft.com/office/drawing/2014/main" id="{B34EAB8A-AB85-4FE2-8CC5-A3B1D7A65BA6}"/>
              </a:ext>
            </a:extLst>
          </p:cNvPr>
          <p:cNvSpPr>
            <a:spLocks noGrp="1"/>
          </p:cNvSpPr>
          <p:nvPr>
            <p:ph idx="1"/>
          </p:nvPr>
        </p:nvSpPr>
        <p:spPr>
          <a:xfrm>
            <a:off x="609600" y="2169994"/>
            <a:ext cx="10972800" cy="4380228"/>
          </a:xfrm>
        </p:spPr>
        <p:txBody>
          <a:bodyPr/>
          <a:lstStyle/>
          <a:p>
            <a:pPr>
              <a:buClr>
                <a:schemeClr val="tx1"/>
              </a:buClr>
            </a:pPr>
            <a:r>
              <a:rPr lang="en-US" i="1" dirty="0">
                <a:solidFill>
                  <a:srgbClr val="C00000"/>
                </a:solidFill>
              </a:rPr>
              <a:t>Standing waves </a:t>
            </a:r>
            <a:r>
              <a:rPr lang="en-US" dirty="0"/>
              <a:t>carry forward power and reflected power from stationary interference patterns inside the feed line</a:t>
            </a:r>
          </a:p>
          <a:p>
            <a:r>
              <a:rPr lang="en-US" dirty="0"/>
              <a:t>The ratio of the peak voltage in the standing wave to the minimum voltage is called the </a:t>
            </a:r>
            <a:r>
              <a:rPr lang="en-US" i="1" dirty="0">
                <a:solidFill>
                  <a:srgbClr val="C00000"/>
                </a:solidFill>
              </a:rPr>
              <a:t>standing wave ratio </a:t>
            </a:r>
            <a:r>
              <a:rPr lang="en-US" dirty="0"/>
              <a:t>(SWR)</a:t>
            </a:r>
          </a:p>
          <a:p>
            <a:pPr lvl="1"/>
            <a:r>
              <a:rPr lang="en-US" dirty="0"/>
              <a:t>Measures how well antenna and feed line impedances are matched</a:t>
            </a:r>
          </a:p>
          <a:p>
            <a:pPr lvl="1"/>
            <a:r>
              <a:rPr lang="en-US" dirty="0"/>
              <a:t>1:1 is a perfect match … none of the power is reflected</a:t>
            </a:r>
          </a:p>
          <a:p>
            <a:pPr lvl="1"/>
            <a:r>
              <a:rPr lang="en-US" dirty="0"/>
              <a:t>SWR = infinity (∞) indicates that all the power was reflected</a:t>
            </a:r>
          </a:p>
          <a:p>
            <a:r>
              <a:rPr lang="en-US" dirty="0"/>
              <a:t>SWR is always greater than 1:1 (for example, 3:1 and not 1:3)</a:t>
            </a:r>
          </a:p>
        </p:txBody>
      </p:sp>
    </p:spTree>
    <p:extLst>
      <p:ext uri="{BB962C8B-B14F-4D97-AF65-F5344CB8AC3E}">
        <p14:creationId xmlns:p14="http://schemas.microsoft.com/office/powerpoint/2010/main" val="710502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DE05F5-E704-4378-9924-F955C272F9BD}"/>
              </a:ext>
            </a:extLst>
          </p:cNvPr>
          <p:cNvSpPr>
            <a:spLocks noGrp="1"/>
          </p:cNvSpPr>
          <p:nvPr>
            <p:ph type="title"/>
          </p:nvPr>
        </p:nvSpPr>
        <p:spPr/>
        <p:txBody>
          <a:bodyPr/>
          <a:lstStyle/>
          <a:p>
            <a:r>
              <a:rPr lang="en-US" dirty="0"/>
              <a:t>Calculating SWR</a:t>
            </a:r>
          </a:p>
        </p:txBody>
      </p:sp>
      <p:sp>
        <p:nvSpPr>
          <p:cNvPr id="4" name="TextBox 3">
            <a:extLst>
              <a:ext uri="{FF2B5EF4-FFF2-40B4-BE49-F238E27FC236}">
                <a16:creationId xmlns:a16="http://schemas.microsoft.com/office/drawing/2014/main" id="{8F0D41F4-8831-4B48-96FC-F03D03C1253E}"/>
              </a:ext>
            </a:extLst>
          </p:cNvPr>
          <p:cNvSpPr txBox="1"/>
          <p:nvPr/>
        </p:nvSpPr>
        <p:spPr>
          <a:xfrm>
            <a:off x="549594" y="2121259"/>
            <a:ext cx="10995546" cy="892552"/>
          </a:xfrm>
          <a:prstGeom prst="rect">
            <a:avLst/>
          </a:prstGeom>
          <a:noFill/>
        </p:spPr>
        <p:txBody>
          <a:bodyPr wrap="square" rtlCol="0">
            <a:spAutoFit/>
          </a:bodyPr>
          <a:lstStyle/>
          <a:p>
            <a:r>
              <a:rPr lang="en-US" sz="2600" i="1" dirty="0">
                <a:solidFill>
                  <a:srgbClr val="0000CC"/>
                </a:solidFill>
                <a:latin typeface="Calibri" panose="020F0502020204030204" pitchFamily="34" charset="0"/>
                <a:cs typeface="Calibri" panose="020F0502020204030204" pitchFamily="34" charset="0"/>
              </a:rPr>
              <a:t> SWR is equal to the ratio of the higher of antenna feed point impedance or feed line characteristic impedance to the lower.</a:t>
            </a:r>
          </a:p>
        </p:txBody>
      </p:sp>
      <p:sp>
        <p:nvSpPr>
          <p:cNvPr id="5" name="TextBox 4">
            <a:extLst>
              <a:ext uri="{FF2B5EF4-FFF2-40B4-BE49-F238E27FC236}">
                <a16:creationId xmlns:a16="http://schemas.microsoft.com/office/drawing/2014/main" id="{0472A54E-C58C-417F-B5B8-13ECB513AAB2}"/>
              </a:ext>
            </a:extLst>
          </p:cNvPr>
          <p:cNvSpPr txBox="1"/>
          <p:nvPr/>
        </p:nvSpPr>
        <p:spPr>
          <a:xfrm>
            <a:off x="586854" y="3276600"/>
            <a:ext cx="10766946" cy="461665"/>
          </a:xfrm>
          <a:prstGeom prst="rect">
            <a:avLst/>
          </a:prstGeom>
          <a:noFill/>
        </p:spPr>
        <p:txBody>
          <a:bodyPr wrap="square" rtlCol="0">
            <a:spAutoFit/>
          </a:bodyPr>
          <a:lstStyle/>
          <a:p>
            <a:r>
              <a:rPr lang="en-US" sz="2400" dirty="0">
                <a:solidFill>
                  <a:srgbClr val="C00000"/>
                </a:solidFill>
                <a:latin typeface="Calibri" panose="020F0502020204030204" pitchFamily="34" charset="0"/>
                <a:cs typeface="Calibri" panose="020F0502020204030204" pitchFamily="34" charset="0"/>
              </a:rPr>
              <a:t>Example: What is the SWR in a 50-Ω feed line connected to a 200-Ω load?</a:t>
            </a:r>
          </a:p>
        </p:txBody>
      </p:sp>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12DA5DF3-4B6C-4508-AB59-A7B592C5D2A6}"/>
                  </a:ext>
                </a:extLst>
              </p:cNvPr>
              <p:cNvSpPr txBox="1"/>
              <p:nvPr/>
            </p:nvSpPr>
            <p:spPr>
              <a:xfrm>
                <a:off x="2743200" y="3839671"/>
                <a:ext cx="3424334" cy="693844"/>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𝑆𝑊𝑅</m:t>
                      </m:r>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200</m:t>
                          </m:r>
                        </m:num>
                        <m:den>
                          <m:r>
                            <a:rPr lang="en-US" sz="2400" b="0" i="1" smtClean="0">
                              <a:latin typeface="Cambria Math" panose="02040503050406030204" pitchFamily="18" charset="0"/>
                            </a:rPr>
                            <m:t>50</m:t>
                          </m:r>
                        </m:den>
                      </m:f>
                      <m:r>
                        <a:rPr lang="en-US" sz="2400" b="0" i="1" smtClean="0">
                          <a:latin typeface="Cambria Math" panose="02040503050406030204" pitchFamily="18" charset="0"/>
                        </a:rPr>
                        <m:t> =4= 4 :1</m:t>
                      </m:r>
                    </m:oMath>
                  </m:oMathPara>
                </a14:m>
                <a:endParaRPr lang="en-US" sz="2400" dirty="0"/>
              </a:p>
            </p:txBody>
          </p:sp>
        </mc:Choice>
        <mc:Fallback xmlns="">
          <p:sp>
            <p:nvSpPr>
              <p:cNvPr id="6" name="TextBox 5">
                <a:extLst>
                  <a:ext uri="{FF2B5EF4-FFF2-40B4-BE49-F238E27FC236}">
                    <a16:creationId xmlns:a16="http://schemas.microsoft.com/office/drawing/2014/main" id="{12DA5DF3-4B6C-4508-AB59-A7B592C5D2A6}"/>
                  </a:ext>
                </a:extLst>
              </p:cNvPr>
              <p:cNvSpPr txBox="1">
                <a:spLocks noRot="1" noChangeAspect="1" noMove="1" noResize="1" noEditPoints="1" noAdjustHandles="1" noChangeArrowheads="1" noChangeShapeType="1" noTextEdit="1"/>
              </p:cNvSpPr>
              <p:nvPr/>
            </p:nvSpPr>
            <p:spPr>
              <a:xfrm>
                <a:off x="2743200" y="3839671"/>
                <a:ext cx="3424334" cy="693844"/>
              </a:xfrm>
              <a:prstGeom prst="rect">
                <a:avLst/>
              </a:prstGeom>
              <a:blipFill>
                <a:blip r:embed="rId2"/>
                <a:stretch>
                  <a:fillRect/>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A604FD56-E681-478E-AA30-A33E4F604064}"/>
              </a:ext>
            </a:extLst>
          </p:cNvPr>
          <p:cNvSpPr txBox="1"/>
          <p:nvPr/>
        </p:nvSpPr>
        <p:spPr>
          <a:xfrm>
            <a:off x="549594" y="4800600"/>
            <a:ext cx="10766946" cy="461665"/>
          </a:xfrm>
          <a:prstGeom prst="rect">
            <a:avLst/>
          </a:prstGeom>
          <a:noFill/>
        </p:spPr>
        <p:txBody>
          <a:bodyPr wrap="square" rtlCol="0">
            <a:spAutoFit/>
          </a:bodyPr>
          <a:lstStyle/>
          <a:p>
            <a:r>
              <a:rPr lang="en-US" sz="2400" dirty="0">
                <a:solidFill>
                  <a:srgbClr val="C00000"/>
                </a:solidFill>
                <a:latin typeface="Calibri" panose="020F0502020204030204" pitchFamily="34" charset="0"/>
                <a:cs typeface="Calibri" panose="020F0502020204030204" pitchFamily="34" charset="0"/>
              </a:rPr>
              <a:t>Example: What is the SWR in a 50-Ω feed line connected to a 10-Ω load?</a:t>
            </a:r>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95FC01DC-3B03-4C57-B93A-0CAC20227685}"/>
                  </a:ext>
                </a:extLst>
              </p:cNvPr>
              <p:cNvSpPr txBox="1"/>
              <p:nvPr/>
            </p:nvSpPr>
            <p:spPr>
              <a:xfrm>
                <a:off x="2705940" y="5363671"/>
                <a:ext cx="3254416" cy="701346"/>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latin typeface="Cambria Math" panose="02040503050406030204" pitchFamily="18" charset="0"/>
                        </a:rPr>
                        <m:t>𝑆𝑊𝑅</m:t>
                      </m:r>
                      <m:r>
                        <a:rPr lang="en-US" sz="2400" b="0" i="1" smtClean="0">
                          <a:latin typeface="Cambria Math" panose="02040503050406030204" pitchFamily="18" charset="0"/>
                        </a:rPr>
                        <m:t>= </m:t>
                      </m:r>
                      <m:f>
                        <m:fPr>
                          <m:ctrlPr>
                            <a:rPr lang="en-US" sz="2400" b="0" i="1" smtClean="0">
                              <a:latin typeface="Cambria Math" panose="02040503050406030204" pitchFamily="18" charset="0"/>
                            </a:rPr>
                          </m:ctrlPr>
                        </m:fPr>
                        <m:num>
                          <m:r>
                            <a:rPr lang="en-US" sz="2400" b="0" i="1" smtClean="0">
                              <a:latin typeface="Cambria Math" panose="02040503050406030204" pitchFamily="18" charset="0"/>
                            </a:rPr>
                            <m:t>50</m:t>
                          </m:r>
                        </m:num>
                        <m:den>
                          <m:r>
                            <a:rPr lang="en-US" sz="2400" b="0" i="1" smtClean="0">
                              <a:latin typeface="Cambria Math" panose="02040503050406030204" pitchFamily="18" charset="0"/>
                            </a:rPr>
                            <m:t>10</m:t>
                          </m:r>
                        </m:den>
                      </m:f>
                      <m:r>
                        <a:rPr lang="en-US" sz="2400" b="0" i="1" smtClean="0">
                          <a:latin typeface="Cambria Math" panose="02040503050406030204" pitchFamily="18" charset="0"/>
                        </a:rPr>
                        <m:t> =5=5 :1</m:t>
                      </m:r>
                    </m:oMath>
                  </m:oMathPara>
                </a14:m>
                <a:endParaRPr lang="en-US" sz="2400" dirty="0"/>
              </a:p>
            </p:txBody>
          </p:sp>
        </mc:Choice>
        <mc:Fallback xmlns="">
          <p:sp>
            <p:nvSpPr>
              <p:cNvPr id="8" name="TextBox 7">
                <a:extLst>
                  <a:ext uri="{FF2B5EF4-FFF2-40B4-BE49-F238E27FC236}">
                    <a16:creationId xmlns:a16="http://schemas.microsoft.com/office/drawing/2014/main" id="{95FC01DC-3B03-4C57-B93A-0CAC20227685}"/>
                  </a:ext>
                </a:extLst>
              </p:cNvPr>
              <p:cNvSpPr txBox="1">
                <a:spLocks noRot="1" noChangeAspect="1" noMove="1" noResize="1" noEditPoints="1" noAdjustHandles="1" noChangeArrowheads="1" noChangeShapeType="1" noTextEdit="1"/>
              </p:cNvSpPr>
              <p:nvPr/>
            </p:nvSpPr>
            <p:spPr>
              <a:xfrm>
                <a:off x="2705940" y="5363671"/>
                <a:ext cx="3254416" cy="701346"/>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679498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randombar(horizontal)">
                                      <p:cBhvr>
                                        <p:cTn id="2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419AE3-B28D-40D1-8704-593FC7D28EFD}"/>
              </a:ext>
            </a:extLst>
          </p:cNvPr>
          <p:cNvSpPr>
            <a:spLocks noGrp="1"/>
          </p:cNvSpPr>
          <p:nvPr>
            <p:ph type="title"/>
          </p:nvPr>
        </p:nvSpPr>
        <p:spPr/>
        <p:txBody>
          <a:bodyPr/>
          <a:lstStyle/>
          <a:p>
            <a:r>
              <a:rPr lang="en-US" dirty="0"/>
              <a:t>SWR (cont.)</a:t>
            </a:r>
          </a:p>
        </p:txBody>
      </p:sp>
      <p:sp>
        <p:nvSpPr>
          <p:cNvPr id="3" name="Content Placeholder 2">
            <a:extLst>
              <a:ext uri="{FF2B5EF4-FFF2-40B4-BE49-F238E27FC236}">
                <a16:creationId xmlns:a16="http://schemas.microsoft.com/office/drawing/2014/main" id="{5C2D902F-CDB1-4FA9-95AC-22766FDEFEB2}"/>
              </a:ext>
            </a:extLst>
          </p:cNvPr>
          <p:cNvSpPr>
            <a:spLocks noGrp="1"/>
          </p:cNvSpPr>
          <p:nvPr>
            <p:ph idx="1"/>
          </p:nvPr>
        </p:nvSpPr>
        <p:spPr/>
        <p:txBody>
          <a:bodyPr/>
          <a:lstStyle/>
          <a:p>
            <a:r>
              <a:rPr lang="en-US" dirty="0"/>
              <a:t>Can be measured anywhere along feed line</a:t>
            </a:r>
          </a:p>
          <a:p>
            <a:pPr lvl="1"/>
            <a:r>
              <a:rPr lang="en-US" dirty="0"/>
              <a:t> Most commonly measured at connection to transmitter</a:t>
            </a:r>
          </a:p>
          <a:p>
            <a:r>
              <a:rPr lang="en-US" dirty="0"/>
              <a:t>Transmitting equipment is designed to work at full power with an SWR at the input to the feed line of 2:1 or lower</a:t>
            </a:r>
          </a:p>
          <a:p>
            <a:r>
              <a:rPr lang="en-US" dirty="0"/>
              <a:t>Antennas that are much too short or too long will not work well and will have extreme feed point impedances, causing high SWR</a:t>
            </a:r>
          </a:p>
        </p:txBody>
      </p:sp>
    </p:spTree>
    <p:extLst>
      <p:ext uri="{BB962C8B-B14F-4D97-AF65-F5344CB8AC3E}">
        <p14:creationId xmlns:p14="http://schemas.microsoft.com/office/powerpoint/2010/main" val="3774129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FC215F-AFCB-4C00-ACF5-A9AD0A059977}"/>
              </a:ext>
            </a:extLst>
          </p:cNvPr>
          <p:cNvSpPr>
            <a:spLocks noGrp="1"/>
          </p:cNvSpPr>
          <p:nvPr>
            <p:ph type="title"/>
          </p:nvPr>
        </p:nvSpPr>
        <p:spPr/>
        <p:txBody>
          <a:bodyPr/>
          <a:lstStyle/>
          <a:p>
            <a:r>
              <a:rPr lang="en-US" dirty="0"/>
              <a:t>Impedance Matching</a:t>
            </a:r>
          </a:p>
        </p:txBody>
      </p:sp>
      <p:sp>
        <p:nvSpPr>
          <p:cNvPr id="3" name="Content Placeholder 2">
            <a:extLst>
              <a:ext uri="{FF2B5EF4-FFF2-40B4-BE49-F238E27FC236}">
                <a16:creationId xmlns:a16="http://schemas.microsoft.com/office/drawing/2014/main" id="{E962A019-89A5-4AC9-B9D0-1C51BE76F231}"/>
              </a:ext>
            </a:extLst>
          </p:cNvPr>
          <p:cNvSpPr>
            <a:spLocks noGrp="1"/>
          </p:cNvSpPr>
          <p:nvPr>
            <p:ph idx="1"/>
          </p:nvPr>
        </p:nvSpPr>
        <p:spPr>
          <a:xfrm>
            <a:off x="381000" y="2169994"/>
            <a:ext cx="11506200" cy="4380228"/>
          </a:xfrm>
        </p:spPr>
        <p:txBody>
          <a:bodyPr/>
          <a:lstStyle/>
          <a:p>
            <a:r>
              <a:rPr lang="en-US" dirty="0"/>
              <a:t>Matching feed line and load (antenna) impedances eliminates standing waves from reflected power and maximizes power delivered to the load (but, not always practical)</a:t>
            </a:r>
          </a:p>
          <a:p>
            <a:r>
              <a:rPr lang="en-US" dirty="0"/>
              <a:t>Devices used to reduce SWR are called: impedance matcher, transmatch, antenna coupler, and antenna tuner</a:t>
            </a:r>
          </a:p>
          <a:p>
            <a:pPr lvl="1"/>
            <a:r>
              <a:rPr lang="en-US" dirty="0"/>
              <a:t>Tuners do NOT tune the antenna at all — only changes impedance of the antenna system at end of feed line to match that of transmitter</a:t>
            </a:r>
          </a:p>
          <a:p>
            <a:r>
              <a:rPr lang="en-US" dirty="0"/>
              <a:t>T network: impedance matching circuit for HF antennas (Fig 7.19)</a:t>
            </a:r>
          </a:p>
          <a:p>
            <a:endParaRPr lang="en-US" dirty="0"/>
          </a:p>
        </p:txBody>
      </p:sp>
    </p:spTree>
    <p:extLst>
      <p:ext uri="{BB962C8B-B14F-4D97-AF65-F5344CB8AC3E}">
        <p14:creationId xmlns:p14="http://schemas.microsoft.com/office/powerpoint/2010/main" val="185481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Module Theme">
  <a:themeElements>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HORIZ NO SCREENED DIAMON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HORIZ NO SCREENED DIAMOND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HORIZ NO SCREENED DIAMOND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ORIZ NO SCREENED DIAMOND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HORIZ NO SCREENED DIAMON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HORIZ NO SCREENED DIAMON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HORIZ NO SCREENED DIAMON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General Template" id="{54BFB2E9-83D3-4304-9120-53E344FA7FC7}" vid="{1EB683C4-BF66-42C8-9149-02B6CD13266B}"/>
    </a:ext>
  </a:extLst>
</a:theme>
</file>

<file path=docProps/app.xml><?xml version="1.0" encoding="utf-8"?>
<Properties xmlns="http://schemas.openxmlformats.org/officeDocument/2006/extended-properties" xmlns:vt="http://schemas.openxmlformats.org/officeDocument/2006/docPropsVTypes">
  <Template>General Template</Template>
  <TotalTime>6971</TotalTime>
  <Words>7220</Words>
  <Application>Microsoft Office PowerPoint</Application>
  <PresentationFormat>Widescreen</PresentationFormat>
  <Paragraphs>696</Paragraphs>
  <Slides>118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118</vt:i4>
      </vt:variant>
    </vt:vector>
  </HeadingPairs>
  <TitlesOfParts>
    <vt:vector size="123" baseType="lpstr">
      <vt:lpstr>Arial</vt:lpstr>
      <vt:lpstr>Calibri</vt:lpstr>
      <vt:lpstr>Cambria Math</vt:lpstr>
      <vt:lpstr>Times New Roman</vt:lpstr>
      <vt:lpstr>Module Theme</vt:lpstr>
      <vt:lpstr>PowerPoint Presentation</vt:lpstr>
      <vt:lpstr>General Class License Manual and other resources</vt:lpstr>
      <vt:lpstr>Module 7  ARRL General Class Chapter 7 – Antennas (7.1, 7.2, 7.3, 7.4, 7.5)  Dipoles, Ground-planes, Yagi Antennas, Loop Antennas, Specialized Antennas, Feed Lines </vt:lpstr>
      <vt:lpstr>Dipoles</vt:lpstr>
      <vt:lpstr>Fig 7.1</vt:lpstr>
      <vt:lpstr>Dipoles (cont.)</vt:lpstr>
      <vt:lpstr>Fig 7.2</vt:lpstr>
      <vt:lpstr>Dipoles (cont.)</vt:lpstr>
      <vt:lpstr>Example: What is the approximate length in feet of a 1/2-wave dipole resonant at 3.550 MHz?</vt:lpstr>
      <vt:lpstr>Example: What is the approximate length in feet of a 1⁄2-wave dipole for 14.250 MHz?</vt:lpstr>
      <vt:lpstr>Dipoles (cont.)</vt:lpstr>
      <vt:lpstr>Ground Plane Verticals</vt:lpstr>
      <vt:lpstr>Ground Plane Verticals (cont.)</vt:lpstr>
      <vt:lpstr>Fig 7.3</vt:lpstr>
      <vt:lpstr>Fig 7.4</vt:lpstr>
      <vt:lpstr>Ground Planes (cont.)</vt:lpstr>
      <vt:lpstr>Example: What is the approximate length in feet of a 1⁄4-wave ground-plane antenna resonant at 28.5 MHz?</vt:lpstr>
      <vt:lpstr>Mobile HF Antennas</vt:lpstr>
      <vt:lpstr>Mobile HF Antennas (cont.)</vt:lpstr>
      <vt:lpstr>Effects of Ground</vt:lpstr>
      <vt:lpstr>Fig 7.5</vt:lpstr>
      <vt:lpstr>Effects of Ground (cont.)</vt:lpstr>
      <vt:lpstr>Fig 7.6</vt:lpstr>
      <vt:lpstr>NVIS Propagation</vt:lpstr>
      <vt:lpstr>Effects of Ground (cont.)</vt:lpstr>
      <vt:lpstr>Antenna Terms</vt:lpstr>
      <vt:lpstr>PRACTICE QUESTIONS</vt:lpstr>
      <vt:lpstr>What is the purpose of a capacitance hat on a mobile antenna?</vt:lpstr>
      <vt:lpstr>What is the purpose of a corona ball on an HF mobile antenna?</vt:lpstr>
      <vt:lpstr>What is one disadvantage of using a shortened mobile antenna as opposed to a full-size antenna?</vt:lpstr>
      <vt:lpstr>Which of the following is a common way to adjust the feed-point impedance of a quarter wave ground-plane vertical antenna to be approximately 50 ohms?</vt:lpstr>
      <vt:lpstr>Which of the following best describes the radiation pattern of a quarter-wave, ground-plane vertical antenna?</vt:lpstr>
      <vt:lpstr>What is the radiation pattern of a dipole antenna in free space in a plane containing the conductor?</vt:lpstr>
      <vt:lpstr>How does antenna height affect the horizontal (azimuthal) radiation pattern of a horizontal dipole HF antenna?</vt:lpstr>
      <vt:lpstr>Where should the radial wires of a ground-mounted vertical antenna system be placed?</vt:lpstr>
      <vt:lpstr>How does the feed-point impedance of a 1/2 wave dipole antenna change as the antenna is lowered below 1/4 wave above ground?</vt:lpstr>
      <vt:lpstr>How does the feed point impedance of a 1/2 wave dipole change as the feed point is moved from the center toward the ends?</vt:lpstr>
      <vt:lpstr>Which of the following is an advantage of a horizontally polarized as compared to a vertically polarized HF antenna?</vt:lpstr>
      <vt:lpstr>What is the approximate length for a 1/2 wave dipole antenna cut for 14.250 MHz?</vt:lpstr>
      <vt:lpstr>What is the approximate length for a 1/2 wave dipole antenna cut for 3.550 MHz?</vt:lpstr>
      <vt:lpstr>What is the approximate length for a 1/4 wave vertical antenna cut for 28.5 MHz?</vt:lpstr>
      <vt:lpstr>How does antenna gain stated in dBi compare to gain stated in dBd for the same antenna?</vt:lpstr>
      <vt:lpstr>What is meant by the terms dBi and dBd when referring to antenna gain?</vt:lpstr>
      <vt:lpstr>Which of the following antenna types will be most effective as a Near Vertical Incidence Skywave (NVIS) antenna for short-skip communications on 40 meters during the day?</vt:lpstr>
      <vt:lpstr>What is the feed-point impedance of an end-fed half-wave antenna?</vt:lpstr>
      <vt:lpstr>How does a “screwdriver” mobile antenna adjust its feed-point impedance?</vt:lpstr>
      <vt:lpstr>What is the common name of a dipole with a single central support?</vt:lpstr>
      <vt:lpstr>Yagi/Directional Antenna Basics</vt:lpstr>
      <vt:lpstr>Directional Antennas (cont.)</vt:lpstr>
      <vt:lpstr>Yagi Structure</vt:lpstr>
      <vt:lpstr>Yagi Design Tradeoffs</vt:lpstr>
      <vt:lpstr>Yagi Impedance Matching</vt:lpstr>
      <vt:lpstr>Yagi Impedance Matching (cont.)</vt:lpstr>
      <vt:lpstr>PRACTICE QUESTIONS</vt:lpstr>
      <vt:lpstr>Which of the following describes an azimuthal projection map?</vt:lpstr>
      <vt:lpstr>Which of the following would increase the bandwidth of a Yagi antenna?</vt:lpstr>
      <vt:lpstr>What is the approximate length of the driven element of a Yagi antenna?</vt:lpstr>
      <vt:lpstr>How do the lengths of a three-element Yagi reflector and director compare to that of the driven element?</vt:lpstr>
      <vt:lpstr>How does increasing boom length and adding directors affect a Yagi antenna?</vt:lpstr>
      <vt:lpstr>What does “front-to-back ratio” mean in reference to a Yagi antenna?</vt:lpstr>
      <vt:lpstr>What is meant by the “main lobe” of a directive antenna?</vt:lpstr>
      <vt:lpstr>Which of the following can be adjusted to optimize forward gain, front-to-back ratio, or SWR bandwidth of a Yagi antenna?</vt:lpstr>
      <vt:lpstr>Which HF antenna would be the best to use for minimizing interference?</vt:lpstr>
      <vt:lpstr>Which of the following is an advantage of using a gamma match with a Yagi antenna?</vt:lpstr>
      <vt:lpstr>What is a beta or hairpin match?</vt:lpstr>
      <vt:lpstr>Loop Antennas</vt:lpstr>
      <vt:lpstr>Quad and Delta Loop Beams</vt:lpstr>
      <vt:lpstr>Small Loops</vt:lpstr>
      <vt:lpstr>Halo Antennas</vt:lpstr>
      <vt:lpstr>PRACTICE QUESTIONS</vt:lpstr>
      <vt:lpstr>What configuration of the loops of a two-element quad antenna must be used for the antenna to operate as a beam antenna, assuming one of the elements is used as a reflector?</vt:lpstr>
      <vt:lpstr>Approximately how long is each side of the driven element of a quad antenna?</vt:lpstr>
      <vt:lpstr>How does the forward gain of a two-element quad antenna compare to the forward gain of a three element Yagi antenna?</vt:lpstr>
      <vt:lpstr>In which direction is the maximum radiation from a portable VHF/UHF “halo” antenna?</vt:lpstr>
      <vt:lpstr>In which direction or directions does an electrically small loop (less than 1/3 wavelength in circumference) have nulls in its radiation pattern?</vt:lpstr>
      <vt:lpstr>What is the combined vertical and horizontal polarization pattern of a multi-wavelength, horizontal loop antenna?</vt:lpstr>
      <vt:lpstr>Random Wire Antennas</vt:lpstr>
      <vt:lpstr>Stacked Antennas</vt:lpstr>
      <vt:lpstr>Log Periodics (or Logs)</vt:lpstr>
      <vt:lpstr>Beverage Antennas</vt:lpstr>
      <vt:lpstr>Multiband Antennas</vt:lpstr>
      <vt:lpstr>Fig 7.17</vt:lpstr>
      <vt:lpstr>Trap Dipoles (cont.)</vt:lpstr>
      <vt:lpstr>PRACTICE QUESTIONS</vt:lpstr>
      <vt:lpstr>What is one disadvantage of a directly fed random-wire HF antenna?</vt:lpstr>
      <vt:lpstr>How does the gain of two three-element, horizontally polarized Yagi antennas spaced vertically ½ wavelength apart typically compare to the gain of a single three-element Yagi?</vt:lpstr>
      <vt:lpstr>What is the primary purpose of antenna traps?</vt:lpstr>
      <vt:lpstr>What is an advantage of vertical stacking of horizontally polarized Yagi antennas?</vt:lpstr>
      <vt:lpstr>Which of the following is an advantage of a log periodic antenna?</vt:lpstr>
      <vt:lpstr>Which of the following describes a log periodic antenna?</vt:lpstr>
      <vt:lpstr>What is the primary use of a Beverage antenna?</vt:lpstr>
      <vt:lpstr>Which of the following is a disadvantage of multiband antennas?</vt:lpstr>
      <vt:lpstr>Feed Lines / Characteristic Impedance</vt:lpstr>
      <vt:lpstr>Fig 7.18</vt:lpstr>
      <vt:lpstr>Forward &amp; Reflected Power &amp; SWR</vt:lpstr>
      <vt:lpstr>SWR</vt:lpstr>
      <vt:lpstr>Calculating SWR</vt:lpstr>
      <vt:lpstr>SWR (cont.)</vt:lpstr>
      <vt:lpstr>Impedance Matching</vt:lpstr>
      <vt:lpstr>Impedance Matching (cont.)</vt:lpstr>
      <vt:lpstr>Feed Line Loss</vt:lpstr>
      <vt:lpstr>PRACTICE QUESTIONS</vt:lpstr>
      <vt:lpstr>What type of device is often used to match transmitter output impedance to an impedance not equal to 50 ohms?</vt:lpstr>
      <vt:lpstr>Which of the following factors determine the characteristic impedance of a parallel conductor antenna feed line?</vt:lpstr>
      <vt:lpstr>What are the typical characteristic impedances of coaxial cables used for antenna feed lines at amateur stations?</vt:lpstr>
      <vt:lpstr>What is the typical characteristic impedance of “window line” parallel transmission line?</vt:lpstr>
      <vt:lpstr>What might cause reflected power at the point where a feed line connects to an antenna?</vt:lpstr>
      <vt:lpstr>How does the attenuation of coaxial cable change as the frequency of the signal it is carrying increases?</vt:lpstr>
      <vt:lpstr>In what units is RF feed line loss usually expressed?</vt:lpstr>
      <vt:lpstr>What must be done to prevent standing waves on an antenna feed line?</vt:lpstr>
      <vt:lpstr>If the SWR on an antenna feed line is 5 to 1, and a matching network at the transmitter end of the feed line is adjusted to 1 to 1 SWR, what is the resulting SWR on the feed line?</vt:lpstr>
      <vt:lpstr>What standing wave ratio will result when connecting a 50 ohm feed line to a non-reactive load having 200 ohm impedance?</vt:lpstr>
      <vt:lpstr>What standing wave ratio will result when connecting a 50 ohm feed line to a non-reactive load having 10 ohm impedance?</vt:lpstr>
      <vt:lpstr>What standing wave ratio will result when connecting a 50 ohm feed line to a non-reactive load having 50 ohm impedance?</vt:lpstr>
      <vt:lpstr>What is the interaction between high standing wave ratio (SWR) and transmission line loss?</vt:lpstr>
      <vt:lpstr>What is the effect of transmission line loss on SWR measured at the input to the line?</vt:lpstr>
      <vt:lpstr>END OF MODULE 7</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158</cp:revision>
  <dcterms:created xsi:type="dcterms:W3CDTF">2022-02-19T23:39:58Z</dcterms:created>
  <dcterms:modified xsi:type="dcterms:W3CDTF">2022-05-13T20:53:11Z</dcterms:modified>
</cp:coreProperties>
</file>